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5" d="100"/>
          <a:sy n="85" d="100"/>
        </p:scale>
        <p:origin x="-1378" y="4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nl-NL" smtClean="0"/>
              <a:t>Klik om de stijl te bewerken</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3F356649-94ED-4D81-82A5-A342342384DA}" type="datetimeFigureOut">
              <a:rPr lang="nl-NL" smtClean="0"/>
              <a:t>1-3-2017</a:t>
            </a:fld>
            <a:endParaRPr lang="nl-NL"/>
          </a:p>
        </p:txBody>
      </p:sp>
      <p:sp>
        <p:nvSpPr>
          <p:cNvPr id="5" name="Footer Placeholder 4"/>
          <p:cNvSpPr>
            <a:spLocks noGrp="1"/>
          </p:cNvSpPr>
          <p:nvPr>
            <p:ph type="ftr" sz="quarter" idx="11"/>
          </p:nvPr>
        </p:nvSpPr>
        <p:spPr/>
        <p:txBody>
          <a:bodyPr/>
          <a:lstStyle/>
          <a:p>
            <a:endParaRPr lang="nl-NL"/>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20BA7747-FBA8-43EF-AD4F-7EE58E4D80EF}"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Vertical Text Placeholder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10"/>
          </p:nvPr>
        </p:nvSpPr>
        <p:spPr/>
        <p:txBody>
          <a:bodyPr/>
          <a:lstStyle/>
          <a:p>
            <a:fld id="{3F356649-94ED-4D81-82A5-A342342384DA}" type="datetimeFigureOut">
              <a:rPr lang="nl-NL" smtClean="0"/>
              <a:t>1-3-2017</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20BA7747-FBA8-43EF-AD4F-7EE58E4D80EF}"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nl-NL" smtClean="0"/>
              <a:t>Klik om de stijl te bewerken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10"/>
          </p:nvPr>
        </p:nvSpPr>
        <p:spPr/>
        <p:txBody>
          <a:bodyPr/>
          <a:lstStyle/>
          <a:p>
            <a:fld id="{3F356649-94ED-4D81-82A5-A342342384DA}" type="datetimeFigureOut">
              <a:rPr lang="nl-NL" smtClean="0"/>
              <a:t>1-3-2017</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20BA7747-FBA8-43EF-AD4F-7EE58E4D80EF}"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Content Placeholder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3F356649-94ED-4D81-82A5-A342342384DA}" type="datetimeFigureOut">
              <a:rPr lang="nl-NL" smtClean="0"/>
              <a:t>1-3-2017</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20BA7747-FBA8-43EF-AD4F-7EE58E4D80EF}"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nl-NL" smtClean="0"/>
              <a:t>Klik om de stijl te bewerken</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7" name="Date Placeholder 6"/>
          <p:cNvSpPr>
            <a:spLocks noGrp="1"/>
          </p:cNvSpPr>
          <p:nvPr>
            <p:ph type="dt" sz="half" idx="10"/>
          </p:nvPr>
        </p:nvSpPr>
        <p:spPr/>
        <p:txBody>
          <a:bodyPr/>
          <a:lstStyle/>
          <a:p>
            <a:fld id="{3F356649-94ED-4D81-82A5-A342342384DA}" type="datetimeFigureOut">
              <a:rPr lang="nl-NL" smtClean="0"/>
              <a:t>1-3-2017</a:t>
            </a:fld>
            <a:endParaRPr lang="nl-NL"/>
          </a:p>
        </p:txBody>
      </p:sp>
      <p:sp>
        <p:nvSpPr>
          <p:cNvPr id="8" name="Slide Number Placeholder 7"/>
          <p:cNvSpPr>
            <a:spLocks noGrp="1"/>
          </p:cNvSpPr>
          <p:nvPr>
            <p:ph type="sldNum" sz="quarter" idx="11"/>
          </p:nvPr>
        </p:nvSpPr>
        <p:spPr/>
        <p:txBody>
          <a:bodyPr/>
          <a:lstStyle/>
          <a:p>
            <a:fld id="{20BA7747-FBA8-43EF-AD4F-7EE58E4D80EF}" type="slidenum">
              <a:rPr lang="nl-NL" smtClean="0"/>
              <a:t>‹nr.›</a:t>
            </a:fld>
            <a:endParaRPr lang="nl-NL"/>
          </a:p>
        </p:txBody>
      </p:sp>
      <p:sp>
        <p:nvSpPr>
          <p:cNvPr id="9" name="Footer Placeholder 8"/>
          <p:cNvSpPr>
            <a:spLocks noGrp="1"/>
          </p:cNvSpPr>
          <p:nvPr>
            <p:ph type="ftr" sz="quarter" idx="12"/>
          </p:nvPr>
        </p:nvSpPr>
        <p:spPr/>
        <p:txBody>
          <a:bodyPr/>
          <a:lstStyle/>
          <a:p>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3F356649-94ED-4D81-82A5-A342342384DA}" type="datetimeFigureOut">
              <a:rPr lang="nl-NL" smtClean="0"/>
              <a:t>1-3-2017</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20BA7747-FBA8-43EF-AD4F-7EE58E4D80EF}"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smtClean="0"/>
              <a:t>Klik om de stijl te bewerken</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nl-NL" smtClean="0"/>
              <a:t>Klik om de modelstijlen te bewerken</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3F356649-94ED-4D81-82A5-A342342384DA}" type="datetimeFigureOut">
              <a:rPr lang="nl-NL" smtClean="0"/>
              <a:t>1-3-2017</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20BA7747-FBA8-43EF-AD4F-7EE58E4D80EF}"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Date Placeholder 2"/>
          <p:cNvSpPr>
            <a:spLocks noGrp="1"/>
          </p:cNvSpPr>
          <p:nvPr>
            <p:ph type="dt" sz="half" idx="10"/>
          </p:nvPr>
        </p:nvSpPr>
        <p:spPr/>
        <p:txBody>
          <a:bodyPr/>
          <a:lstStyle/>
          <a:p>
            <a:fld id="{3F356649-94ED-4D81-82A5-A342342384DA}" type="datetimeFigureOut">
              <a:rPr lang="nl-NL" smtClean="0"/>
              <a:t>1-3-2017</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20BA7747-FBA8-43EF-AD4F-7EE58E4D80EF}"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356649-94ED-4D81-82A5-A342342384DA}" type="datetimeFigureOut">
              <a:rPr lang="nl-NL" smtClean="0"/>
              <a:t>1-3-2017</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20BA7747-FBA8-43EF-AD4F-7EE58E4D80EF}"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3F356649-94ED-4D81-82A5-A342342384DA}" type="datetimeFigureOut">
              <a:rPr lang="nl-NL" smtClean="0"/>
              <a:t>1-3-2017</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20BA7747-FBA8-43EF-AD4F-7EE58E4D80EF}" type="slidenum">
              <a:rPr lang="nl-NL" smtClean="0"/>
              <a:t>‹nr.›</a:t>
            </a:fld>
            <a:endParaRPr lang="nl-NL"/>
          </a:p>
        </p:txBody>
      </p:sp>
      <p:sp>
        <p:nvSpPr>
          <p:cNvPr id="8" name="Title 7"/>
          <p:cNvSpPr>
            <a:spLocks noGrp="1"/>
          </p:cNvSpPr>
          <p:nvPr>
            <p:ph type="title"/>
          </p:nvPr>
        </p:nvSpPr>
        <p:spPr/>
        <p:txBody>
          <a:bodyPr/>
          <a:lstStyle/>
          <a:p>
            <a:r>
              <a:rPr lang="nl-NL" smtClean="0"/>
              <a:t>Klik om de stijl te bewerken</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3F356649-94ED-4D81-82A5-A342342384DA}" type="datetimeFigureOut">
              <a:rPr lang="nl-NL" smtClean="0"/>
              <a:t>1-3-2017</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20BA7747-FBA8-43EF-AD4F-7EE58E4D80EF}" type="slidenum">
              <a:rPr lang="nl-NL" smtClean="0"/>
              <a:t>‹nr.›</a:t>
            </a:fld>
            <a:endParaRPr lang="nl-NL"/>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nl-NL" smtClean="0"/>
              <a:t>Klik om de stijl te bewerken</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nl-NL" smtClean="0"/>
              <a:t>Klik om de stijl te bewerken</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3F356649-94ED-4D81-82A5-A342342384DA}" type="datetimeFigureOut">
              <a:rPr lang="nl-NL" smtClean="0"/>
              <a:t>1-3-2017</a:t>
            </a:fld>
            <a:endParaRPr lang="nl-NL"/>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nl-NL"/>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20BA7747-FBA8-43EF-AD4F-7EE58E4D80EF}" type="slidenum">
              <a:rPr lang="nl-NL" smtClean="0"/>
              <a:t>‹nr.›</a:t>
            </a:fld>
            <a:endParaRPr lang="nl-NL"/>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npcg.sharepoint.com/sites/win17/_layouts/15/WopiFrame.aspx?sourcedoc=%7b1C21515F-9678-4B26-9C89-51AB9EBAD43D%7d&amp;file=planning%20periode%202%20vakleer.docx&amp;action=default" TargetMode="External"/><Relationship Id="rId2" Type="http://schemas.openxmlformats.org/officeDocument/2006/relationships/hyperlink" Target="https://npcg.sharepoint.com/sites/win17/Gedeelde%20%20documenten/Forms/AllItems.aspx?id=/sites/win17/Gedeelde%20%20documenten/Dienstverlener%20Breed/Audit%20info%20DB%202016%202017/Periode%201%20planning%20Vakleer.pdf&amp;parent=/sites/win17/Gedeelde%20%20documenten/Dienstverlener%20Breed/Audit%20info%20DB%202016%202017" TargetMode="External"/><Relationship Id="rId1" Type="http://schemas.openxmlformats.org/officeDocument/2006/relationships/slideLayout" Target="../slideLayouts/slideLayout2.xml"/><Relationship Id="rId4" Type="http://schemas.openxmlformats.org/officeDocument/2006/relationships/hyperlink" Target="https://npcg.sharepoint.com/sites/win17/_layouts/15/WopiFrame.aspx?sourcedoc=%7bE82EB3DD-95F9-45EA-AEF4-B8711DDA04F7%7d&amp;file=planning%20periode%203%20vakleer.docx&amp;action=default"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npcg.sharepoint.com/sites/win17/Gedeelde%20%20documenten/Forms/AllItems.aspx?id=/sites/win17/Gedeelde%20%20documenten/Dienstverlener%20Breed/Audit%20info%20DB%202016%202017/studiegids%20DB%2016-17%20definitief.pdf&amp;parent=/sites/win17/Gedeelde%20%20documenten/Dienstverlener%20Breed/Audit%20info%20DB%202016%202017" TargetMode="External"/><Relationship Id="rId2" Type="http://schemas.openxmlformats.org/officeDocument/2006/relationships/hyperlink" Target="https://npcg.sharepoint.com/sites/win17/Gedeelde%20%20documenten/Forms/AllItems.aspx?id=/sites/win17/Gedeelde%20%20documenten/Dienstverlener%20Breed/Audit%20info%20DB%202016%202017/klasseregels%202.png&amp;sortField=Modified&amp;isAscending=false&amp;parent=/sites/win17/Gedeelde%20%20documenten/Dienstverlener%20Breed/Audit%20info%20DB%202016%202017" TargetMode="External"/><Relationship Id="rId1" Type="http://schemas.openxmlformats.org/officeDocument/2006/relationships/slideLayout" Target="../slideLayouts/slideLayout2.xml"/><Relationship Id="rId4" Type="http://schemas.openxmlformats.org/officeDocument/2006/relationships/hyperlink" Target="https://npcg.sharepoint.com/sites/win17/Gedeelde%20%20documenten/Forms/AllItems.aspx?id=/sites/win17/Gedeelde%20%20documenten/Dienstverlener%20Breed/Audit%20info%20DB%202016%202017"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npcg.sharepoint.com/sites/win17/_layouts/15/WopiFrame.aspx?sourcedoc=%7b96E093A6-62BB-4E37-A15F-FFC4E5346F95%7d&amp;file=BPV%20introductie%20stage%20bedrijven%20facilitair%20admin%20horeca%20logistiek.ppt&amp;action=default" TargetMode="External"/><Relationship Id="rId7" Type="http://schemas.openxmlformats.org/officeDocument/2006/relationships/hyperlink" Target="https://npcg.sharepoint.com/sites/win17/Gedeelde%20%20documenten/Forms/AllItems.aspx?id=/sites/win17/Gedeelde%20%20documenten/Dienstverlener%20Breed/Audit%20info%20DB%202016%202017/feedbackformulieren%20kwaliteitenspel.pdf&amp;sortField=Modified&amp;isAscending=false&amp;parent=/sites/win17/Gedeelde%20%20documenten/Dienstverlener%20Breed/Audit%20info%20DB%202016%202017" TargetMode="External"/><Relationship Id="rId2" Type="http://schemas.openxmlformats.org/officeDocument/2006/relationships/hyperlink" Target="https://npcg.sharepoint.com/sites/win17/_layouts/15/WopiFrame.aspx?sourcedoc=%7bC8B2BB67-3951-4EAA-BE4E-61746D52D8C5%7d&amp;file=BPV%20introductie%20stage%20bedrijven.ppt&amp;action=default" TargetMode="External"/><Relationship Id="rId1" Type="http://schemas.openxmlformats.org/officeDocument/2006/relationships/slideLayout" Target="../slideLayouts/slideLayout2.xml"/><Relationship Id="rId6" Type="http://schemas.openxmlformats.org/officeDocument/2006/relationships/hyperlink" Target="https://npcg.sharepoint.com/sites/win17/_layouts/15/WopiFrame.aspx?sourcedoc=%7bE2E68BC9-8780-49E8-95AB-65E83BF203EE%7d&amp;file=Sollicitatietraining%20Dienstverlening%20Breed.docx&amp;action=default" TargetMode="External"/><Relationship Id="rId5" Type="http://schemas.openxmlformats.org/officeDocument/2006/relationships/hyperlink" Target="https://npcg.sharepoint.com/sites/win17/_layouts/15/WopiFrame.aspx?sourcedoc=%7b9529D64A-F835-43B6-B33F-5A180A81F3EA%7d&amp;file=Stagebedrijven%20verkopers.ppt&amp;action=default" TargetMode="External"/><Relationship Id="rId4" Type="http://schemas.openxmlformats.org/officeDocument/2006/relationships/hyperlink" Target="https://npcg.sharepoint.com/sites/win17/_layouts/15/WopiFrame.aspx?sourcedoc=%7bABABF492-63D5-46F3-B24B-4E26B310E1AA%7d&amp;file=powerpoint%20stage.ppt&amp;action=default"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BPV%20opdracht." TargetMode="External"/><Relationship Id="rId2" Type="http://schemas.openxmlformats.org/officeDocument/2006/relationships/hyperlink" Target="https://npcg.sharepoint.com/sites/win17/_layouts/15/WopiFrame.aspx?sourcedoc=%7b30CB54D1-4350-4750-82CD-F31C0C9F813A%7d&amp;file=E-learningsopdracht%207.doc&amp;action=default"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npcg.sharepoint.com/sites/win17/Gedeelde%20%20documenten/Forms/AllItems.aspx?id=/sites/win17/Gedeelde%20%20documenten/Dienstverlener%20Breed/Audit%20info%20DB%202016%202017/BPV%20boek%20Dienstverlening%20breed%20(1).pdf&amp;parent=/sites/win17/Gedeelde%20%20documenten/Dienstverlener%20Breed/Audit%20info%20DB%202016%202017"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DB%202016-2017/Kwaliteit%20maak%20je%20zelf/Planning%20periode%201.docx" TargetMode="External"/><Relationship Id="rId3" Type="http://schemas.openxmlformats.org/officeDocument/2006/relationships/hyperlink" Target="https://npcg.sharepoint.com/sites/win17/Gedeelde%20%20documenten/Forms/AllItems.aspx?id=/sites/win17/Gedeelde%20%20documenten/Dienstverlener%20Breed/Audit%20info%20DB%202016%202017/Planning%20Module%202.pdf&amp;parent=/sites/win17/Gedeelde%20%20documenten/Dienstverlener%20Breed/Audit%20info%20DB%202016%202017" TargetMode="External"/><Relationship Id="rId7" Type="http://schemas.openxmlformats.org/officeDocument/2006/relationships/hyperlink" Target="https://npcg.sharepoint.com/sites/win17/_layouts/15/WopiFrame.aspx?sourcedoc=%7b4F88B452-3149-4F47-9DA4-0607BDA218CC%7d&amp;file=PP%20DB%20vakleer%20deel%201%20Hoofdstuk%2010.pptx&amp;action=default" TargetMode="External"/><Relationship Id="rId2" Type="http://schemas.openxmlformats.org/officeDocument/2006/relationships/hyperlink" Target="https://npcg.sharepoint.com/sites/win17/Gedeelde%20%20documenten/Forms/AllItems.aspx?id=/sites/win17/Gedeelde%20%20documenten/Dienstverlener%20Breed/Audit%20info%20DB%202016%202017/Periode%201%20planning%20Vakleer.pdf&amp;parent=/sites/win17/Gedeelde%20%20documenten/Dienstverlener%20Breed/Audit%20info%20DB%202016%202017" TargetMode="External"/><Relationship Id="rId1" Type="http://schemas.openxmlformats.org/officeDocument/2006/relationships/slideLayout" Target="../slideLayouts/slideLayout2.xml"/><Relationship Id="rId6" Type="http://schemas.openxmlformats.org/officeDocument/2006/relationships/hyperlink" Target="https://npcg.sharepoint.com/sites/win17/Gedeelde%20%20documenten/Forms/AllItems.aspx?id=/sites/win17/Gedeelde%20%20documenten/Dienstverlener%20Breed/Audit%20info%20DB%202016%202017/Docentenhandleiding%20Dienstverlener%20Breed%20Basisdeel%201.pdf&amp;parent=/sites/win17/Gedeelde%20%20documenten/Dienstverlener%20Breed/Audit%20info%20DB%202016%202017" TargetMode="External"/><Relationship Id="rId5" Type="http://schemas.openxmlformats.org/officeDocument/2006/relationships/hyperlink" Target="https://npcg.sharepoint.com/sites/win17/_layouts/15/WopiFrame.aspx?sourcedoc=%7b30CB54D1-4350-4750-82CD-F31C0C9F813A%7d&amp;file=E-learningsopdracht%207.doc&amp;action=default" TargetMode="External"/><Relationship Id="rId4" Type="http://schemas.openxmlformats.org/officeDocument/2006/relationships/hyperlink" Target="https://npcg.sharepoint.com/sites/win17/Gedeelde%20%20documenten/Forms/AllItems.aspx?id=/sites/win17/Gedeelde%20%20documenten/Dienstverlener%20Breed/Audit%20info%20DB%202016%202017/ELO%20programma%20DB%202016%202017.png&amp;parent=/sites/win17/Gedeelde%20%20documenten/Dienstverlener%20Breed/Audit%20info%20DB%202016%202017"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npcg.sharepoint.com/sites/win17/_layouts/15/WopiFrame.aspx?sourcedoc=%7b1C21515F-9678-4B26-9C89-51AB9EBAD43D%7d&amp;file=planning%20periode%202%20vakleer.docx&amp;action=default" TargetMode="External"/><Relationship Id="rId2" Type="http://schemas.openxmlformats.org/officeDocument/2006/relationships/hyperlink" Target="https://npcg.sharepoint.com/sites/win17/Gedeelde%20%20documenten/Forms/AllItems.aspx?id=/sites/win17/Gedeelde%20%20documenten/Dienstverlener%20Breed/Audit%20info%20DB%202016%202017/Periode%201%20planning%20Vakleer.pdf&amp;parent=/sites/win17/Gedeelde%20%20documenten/Dienstverlener%20Breed/Audit%20info%20DB%202016%202017" TargetMode="External"/><Relationship Id="rId1" Type="http://schemas.openxmlformats.org/officeDocument/2006/relationships/slideLayout" Target="../slideLayouts/slideLayout2.xml"/><Relationship Id="rId4" Type="http://schemas.openxmlformats.org/officeDocument/2006/relationships/hyperlink" Target="https://npcg.sharepoint.com/sites/win17/_layouts/15/WopiFrame.aspx?sourcedoc=%7bE82EB3DD-95F9-45EA-AEF4-B8711DDA04F7%7d&amp;file=planning%20periode%203%20vakleer.docx&amp;action=default"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npcg.sharepoint.com/sites/win17/Gedeelde%20%20documenten/Forms/AllItems.aspx?id=/sites/win17/Gedeelde%20%20documenten/Dienstverlener%20Breed/Audit%20info%20DB%202016%202017/differentiatie%20afspraken%20zwangerschap.png&amp;parent=/sites/win17/Gedeelde%20%20documenten/Dienstverlener%20Breed/Audit%20info%20DB%202016%202017" TargetMode="External"/><Relationship Id="rId2" Type="http://schemas.openxmlformats.org/officeDocument/2006/relationships/hyperlink" Target="https://npcg.sharepoint.com/sites/win17/Gedeelde%20%20documenten/Forms/AllItems.aspx?id=/sites/win17/Gedeelde%20%20documenten/Dienstverlener%20Breed/Audit%20info%20DB%202016%202017/differentiatie%20langdurig%20ziek.png&amp;parent=/sites/win17/Gedeelde%20%20documenten/Dienstverlener%20Breed/Audit%20info%20DB%202016%202017"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npcg.sharepoint.com/sites/win17/Gedeelde%20%20documenten/Forms/AllItems.aspx?id=/sites/win17/Gedeelde%20%20documenten/Dienstverlener%20Breed/Audit%20info%20DB%202016%202017/Kerstmarkt%20DB%202016%20-%202017.pdf&amp;parent=/sites/win17/Gedeelde%20%20documenten/Dienstverlener%20Breed/Audit%20info%20DB%202016%202017" TargetMode="External"/><Relationship Id="rId2" Type="http://schemas.openxmlformats.org/officeDocument/2006/relationships/hyperlink" Target="https://npcg.sharepoint.com/sites/win17/Gedeelde%20%20documenten/Forms/AllItems.aspx?id=/sites/win17/Gedeelde%20%20documenten/Dienstverlener%20Breed/Audit%20info%20DB%202016%202017/lesobservatie%2016-12-2016.pdf&amp;sortField=Modified&amp;isAscending=false&amp;parent=/sites/win17/Gedeelde%20%20documenten/Dienstverlener%20Breed/Audit%20info%20DB%202016%202017" TargetMode="External"/><Relationship Id="rId1" Type="http://schemas.openxmlformats.org/officeDocument/2006/relationships/slideLayout" Target="../slideLayouts/slideLayout2.xml"/><Relationship Id="rId4" Type="http://schemas.openxmlformats.org/officeDocument/2006/relationships/hyperlink" Target="1"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npcg.sharepoint.com/sites/win17/_layouts/15/WopiFrame.aspx?sourcedoc=%7bBBC3CE75-F459-462B-8B85-32082A8803C5%7d&amp;file=Informatie%20over%20de%20training%20pedagogische%20empowerment.docx&amp;action=default" TargetMode="External"/><Relationship Id="rId2" Type="http://schemas.openxmlformats.org/officeDocument/2006/relationships/hyperlink" Target="https://npcg.sharepoint.com/sites/win17/_layouts/15/WopiFrame.aspx?sourcedoc=%7b2AC7B985-C74B-4E4F-A462-08B8CC302E6B%7d&amp;file=Lesplanformulier%2027-01-2017.docx&amp;action=default"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npcg.sharepoint.com/sites/win17/Gedeelde%20%20documenten/Forms/AllItems.aspx?id=/sites/win17/Gedeelde%20%20documenten/Dienstverlener%20Breed/Audit%20info%20DB%202016%202017/ELO%20programma%20DB%202016%202017.png&amp;parent=/sites/win17/Gedeelde%20%20documenten/Dienstverlener%20Breed/Audit%20info%20DB%202016%202017" TargetMode="External"/><Relationship Id="rId2" Type="http://schemas.openxmlformats.org/officeDocument/2006/relationships/hyperlink" Target="https://npcg.sharepoint.com/sites/win17/_layouts/15/WopiFrame.aspx?sourcedoc=%7b660FFD75-1688-4838-B913-A612BE3646EA%7d&amp;file=Toets%20H1%20en%20H3.docx&amp;action=default" TargetMode="External"/><Relationship Id="rId1" Type="http://schemas.openxmlformats.org/officeDocument/2006/relationships/slideLayout" Target="../slideLayouts/slideLayout2.xml"/><Relationship Id="rId5" Type="http://schemas.openxmlformats.org/officeDocument/2006/relationships/hyperlink" Target="https://npcg.sharepoint.com/sites/win17/_layouts/15/WopiFrame.aspx?sourcedoc=%7bEE77EDA6-A59D-44E0-B514-302C5560B4CD%7d&amp;file=enquete%20DB%20periode%201%20alle%20klassen%20samen.xlsx&amp;action=default" TargetMode="External"/><Relationship Id="rId4" Type="http://schemas.openxmlformats.org/officeDocument/2006/relationships/hyperlink" Target="https://npcg.sharepoint.com/sites/win17/Gedeelde%20%20documenten/Forms/AllItems.aspx?id=/sites/win17/Gedeelde%20%20documenten/Dienstverlener%20Breed/Audit%20info%20DB%202016%202017/differentiatie%20langdurig%20ziek.png&amp;parent=/sites/win17/Gedeelde%20%20documenten/Dienstverlener%20Breed/Audit%20info%20DB%202016%202017"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npcg.sharepoint.com/sites/win17/Gedeelde%20%20documenten/Forms/AllItems.aspx?id=/sites/win17/Gedeelde%20%20documenten/Dienstverlener%20Breed/Audit%20info%20DB%202016%202017/rooster%20DB%20klas%201B%20periode%202%20schooljaar%202016%202017.png&amp;parent=/sites/win17/Gedeelde%20%20documenten/Dienstverlener%20Breed/Audit%20info%20DB%202016%202017" TargetMode="External"/><Relationship Id="rId2" Type="http://schemas.openxmlformats.org/officeDocument/2006/relationships/hyperlink" Target="https://npcg.sharepoint.com/sites/win17/Gedeelde%20%20documenten/Forms/AllItems.aspx?id=/sites/win17/Gedeelde%20%20documenten/Dienstverlener%20Breed/Audit%20info%20DB%202016%202017/rooster%20DB%20klas%201A%20periode%202%20schooljaar%202016%202017.png&amp;parent=/sites/win17/Gedeelde%20%20documenten/Dienstverlener%20Breed/Audit%20info%20DB%202016%202017" TargetMode="External"/><Relationship Id="rId1" Type="http://schemas.openxmlformats.org/officeDocument/2006/relationships/slideLayout" Target="../slideLayouts/slideLayout2.xml"/><Relationship Id="rId4" Type="http://schemas.openxmlformats.org/officeDocument/2006/relationships/hyperlink" Target="https://npcg.sharepoint.com/sites/win17/Gedeelde%20%20documenten/Forms/AllItems.aspx?id=/sites/win17/Gedeelde%20%20documenten/Dienstverlener%20Breed/Audit%20info%20DB%202016%202017/rooster%20DB%20klas%201C%20periode%202%20schooljaar%202016%202017.png&amp;parent=/sites/win17/Gedeelde%20%20documenten/Dienstverlener%20Breed/Audit%20info%20DB%202016%202017"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52718"/>
            <a:ext cx="6923112" cy="1371600"/>
          </a:xfrm>
        </p:spPr>
        <p:txBody>
          <a:bodyPr/>
          <a:lstStyle/>
          <a:p>
            <a:r>
              <a:rPr lang="nl-NL" dirty="0" smtClean="0"/>
              <a:t>Dienstverlener Breed 2016 / 2017</a:t>
            </a:r>
            <a:endParaRPr lang="nl-NL" dirty="0"/>
          </a:p>
        </p:txBody>
      </p:sp>
      <p:sp>
        <p:nvSpPr>
          <p:cNvPr id="3" name="Tijdelijke aanduiding voor inhoud 2"/>
          <p:cNvSpPr>
            <a:spLocks noGrp="1"/>
          </p:cNvSpPr>
          <p:nvPr>
            <p:ph idx="1"/>
          </p:nvPr>
        </p:nvSpPr>
        <p:spPr/>
        <p:txBody>
          <a:bodyPr/>
          <a:lstStyle/>
          <a:p>
            <a:endParaRPr lang="nl-NL" dirty="0" smtClean="0"/>
          </a:p>
          <a:p>
            <a:endParaRPr lang="nl-NL" dirty="0" smtClean="0"/>
          </a:p>
          <a:p>
            <a:r>
              <a:rPr lang="nl-NL" sz="2400" dirty="0" smtClean="0"/>
              <a:t>Sandra Bakker, docent </a:t>
            </a:r>
          </a:p>
          <a:p>
            <a:r>
              <a:rPr lang="nl-NL" sz="2400" dirty="0" smtClean="0"/>
              <a:t>Gertina van der Linde, docent</a:t>
            </a:r>
          </a:p>
          <a:p>
            <a:r>
              <a:rPr lang="nl-NL" sz="2400" dirty="0" smtClean="0"/>
              <a:t>Irma Corovic, docent </a:t>
            </a:r>
          </a:p>
          <a:p>
            <a:endParaRPr lang="nl-NL" dirty="0"/>
          </a:p>
          <a:p>
            <a:endParaRPr lang="nl-NL" dirty="0" smtClean="0"/>
          </a:p>
          <a:p>
            <a:r>
              <a:rPr lang="nl-NL" sz="1800" dirty="0" smtClean="0"/>
              <a:t>Datum: februari 2017</a:t>
            </a:r>
          </a:p>
          <a:p>
            <a:r>
              <a:rPr lang="nl-NL" sz="1800" dirty="0" smtClean="0"/>
              <a:t>Noorderpoort, Winschoten</a:t>
            </a:r>
            <a:endParaRPr lang="nl-NL" sz="1800" dirty="0"/>
          </a:p>
        </p:txBody>
      </p:sp>
    </p:spTree>
    <p:extLst>
      <p:ext uri="{BB962C8B-B14F-4D97-AF65-F5344CB8AC3E}">
        <p14:creationId xmlns:p14="http://schemas.microsoft.com/office/powerpoint/2010/main" val="40904483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1.8 werkdruk</a:t>
            </a:r>
            <a:endParaRPr lang="nl-NL" dirty="0"/>
          </a:p>
        </p:txBody>
      </p:sp>
      <p:sp>
        <p:nvSpPr>
          <p:cNvPr id="3" name="Tijdelijke aanduiding voor inhoud 2"/>
          <p:cNvSpPr>
            <a:spLocks noGrp="1"/>
          </p:cNvSpPr>
          <p:nvPr>
            <p:ph idx="1"/>
          </p:nvPr>
        </p:nvSpPr>
        <p:spPr/>
        <p:txBody>
          <a:bodyPr/>
          <a:lstStyle/>
          <a:p>
            <a:pPr marL="342900" indent="-342900">
              <a:buFont typeface="Wingdings" panose="05000000000000000000" pitchFamily="2" charset="2"/>
              <a:buChar char="§"/>
            </a:pPr>
            <a:r>
              <a:rPr lang="nl-NL" sz="1600" dirty="0"/>
              <a:t>Als de leerling de leerplanner volgt, dan is er geen sprake van een hoge </a:t>
            </a:r>
            <a:r>
              <a:rPr lang="nl-NL" sz="1600" dirty="0" smtClean="0"/>
              <a:t>werkdruk</a:t>
            </a:r>
          </a:p>
          <a:p>
            <a:endParaRPr lang="nl-NL" sz="1600" dirty="0"/>
          </a:p>
          <a:p>
            <a:pPr marL="342900" indent="-342900">
              <a:buFont typeface="Wingdings" panose="05000000000000000000" pitchFamily="2" charset="2"/>
              <a:buChar char="§"/>
            </a:pPr>
            <a:r>
              <a:rPr lang="nl-NL" sz="1600" dirty="0"/>
              <a:t>De vakken en BPV zijn evenredig over het eerste leerjaar verdeeld</a:t>
            </a:r>
          </a:p>
          <a:p>
            <a:endParaRPr lang="nl-NL" dirty="0"/>
          </a:p>
          <a:p>
            <a:endParaRPr lang="nl-NL" dirty="0"/>
          </a:p>
          <a:p>
            <a:endParaRPr lang="nl-NL" dirty="0"/>
          </a:p>
          <a:p>
            <a:r>
              <a:rPr lang="nl-NL" dirty="0"/>
              <a:t>Bronnen: </a:t>
            </a:r>
            <a:r>
              <a:rPr lang="nl-NL" dirty="0" smtClean="0"/>
              <a:t>Leerplanner </a:t>
            </a:r>
            <a:r>
              <a:rPr lang="nl-NL" dirty="0"/>
              <a:t>per </a:t>
            </a:r>
            <a:r>
              <a:rPr lang="nl-NL" dirty="0" smtClean="0">
                <a:hlinkClick r:id="rId2"/>
              </a:rPr>
              <a:t>periode 1 </a:t>
            </a:r>
            <a:r>
              <a:rPr lang="nl-NL" dirty="0" smtClean="0"/>
              <a:t>– </a:t>
            </a:r>
            <a:r>
              <a:rPr lang="nl-NL" dirty="0" smtClean="0">
                <a:hlinkClick r:id="rId3"/>
              </a:rPr>
              <a:t>periode 2 </a:t>
            </a:r>
            <a:r>
              <a:rPr lang="nl-NL" dirty="0" smtClean="0"/>
              <a:t>– </a:t>
            </a:r>
            <a:r>
              <a:rPr lang="nl-NL" dirty="0" smtClean="0">
                <a:solidFill>
                  <a:srgbClr val="FF0000"/>
                </a:solidFill>
                <a:hlinkClick r:id="rId4"/>
              </a:rPr>
              <a:t>periode 3</a:t>
            </a:r>
            <a:endParaRPr lang="nl-NL" dirty="0">
              <a:solidFill>
                <a:srgbClr val="FF0000"/>
              </a:solidFill>
            </a:endParaRPr>
          </a:p>
          <a:p>
            <a:endParaRPr lang="nl-NL" dirty="0"/>
          </a:p>
          <a:p>
            <a:endParaRPr lang="nl-NL" dirty="0"/>
          </a:p>
        </p:txBody>
      </p:sp>
    </p:spTree>
    <p:extLst>
      <p:ext uri="{BB962C8B-B14F-4D97-AF65-F5344CB8AC3E}">
        <p14:creationId xmlns:p14="http://schemas.microsoft.com/office/powerpoint/2010/main" val="39463300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1.9 schoolklimaat</a:t>
            </a:r>
            <a:endParaRPr lang="nl-NL" dirty="0"/>
          </a:p>
        </p:txBody>
      </p:sp>
      <p:sp>
        <p:nvSpPr>
          <p:cNvPr id="3" name="Tijdelijke aanduiding voor inhoud 2"/>
          <p:cNvSpPr>
            <a:spLocks noGrp="1"/>
          </p:cNvSpPr>
          <p:nvPr>
            <p:ph idx="1"/>
          </p:nvPr>
        </p:nvSpPr>
        <p:spPr/>
        <p:txBody>
          <a:bodyPr>
            <a:normAutofit/>
          </a:bodyPr>
          <a:lstStyle/>
          <a:p>
            <a:pPr marL="342900" indent="-342900">
              <a:buFont typeface="Wingdings" panose="05000000000000000000" pitchFamily="2" charset="2"/>
              <a:buChar char="§"/>
            </a:pPr>
            <a:r>
              <a:rPr lang="nl-NL" sz="1700" b="0" dirty="0"/>
              <a:t>Tijdens de lessen wordt er continu aandacht geschonken aan de sociale vaardigheden van de leerlingen. Ze leren hoe ze zich horen te gedragen op school en in de </a:t>
            </a:r>
            <a:r>
              <a:rPr lang="nl-NL" sz="1700" b="0" dirty="0" smtClean="0"/>
              <a:t>praktijk.</a:t>
            </a:r>
            <a:endParaRPr lang="nl-NL" sz="1700" b="0" dirty="0"/>
          </a:p>
          <a:p>
            <a:pPr marL="342900" indent="-342900">
              <a:buFont typeface="Wingdings" panose="05000000000000000000" pitchFamily="2" charset="2"/>
              <a:buChar char="§"/>
            </a:pPr>
            <a:r>
              <a:rPr lang="nl-NL" sz="1700" b="0" dirty="0"/>
              <a:t>Er zijn </a:t>
            </a:r>
            <a:r>
              <a:rPr lang="nl-NL" sz="1700" u="sng" dirty="0" smtClean="0">
                <a:solidFill>
                  <a:srgbClr val="FFC000"/>
                </a:solidFill>
                <a:hlinkClick r:id="rId2"/>
              </a:rPr>
              <a:t>klassenregels</a:t>
            </a:r>
            <a:r>
              <a:rPr lang="nl-NL" sz="1700" u="sng" dirty="0" smtClean="0">
                <a:solidFill>
                  <a:srgbClr val="FFC000"/>
                </a:solidFill>
              </a:rPr>
              <a:t> 1&amp; </a:t>
            </a:r>
            <a:r>
              <a:rPr lang="nl-NL" sz="1700" u="sng" dirty="0" err="1" smtClean="0">
                <a:solidFill>
                  <a:srgbClr val="FFC000"/>
                </a:solidFill>
              </a:rPr>
              <a:t>klasseregels</a:t>
            </a:r>
            <a:r>
              <a:rPr lang="nl-NL" sz="1700" u="sng" dirty="0" smtClean="0">
                <a:solidFill>
                  <a:srgbClr val="FFC000"/>
                </a:solidFill>
              </a:rPr>
              <a:t> </a:t>
            </a:r>
            <a:r>
              <a:rPr lang="nl-NL" sz="1700" u="sng" dirty="0" smtClean="0">
                <a:solidFill>
                  <a:srgbClr val="FFC000"/>
                </a:solidFill>
                <a:hlinkClick r:id="rId2"/>
              </a:rPr>
              <a:t>2</a:t>
            </a:r>
            <a:r>
              <a:rPr lang="nl-NL" sz="1700" u="sng" dirty="0" smtClean="0">
                <a:solidFill>
                  <a:srgbClr val="FFC000"/>
                </a:solidFill>
              </a:rPr>
              <a:t> </a:t>
            </a:r>
            <a:r>
              <a:rPr lang="nl-NL" sz="1700" b="0" dirty="0" smtClean="0">
                <a:solidFill>
                  <a:srgbClr val="FF0000"/>
                </a:solidFill>
              </a:rPr>
              <a:t> </a:t>
            </a:r>
            <a:r>
              <a:rPr lang="nl-NL" sz="1700" b="0" dirty="0"/>
              <a:t>opgesteld over omgaan met elkaar waaronder pesten en discriminatie belangrijke item zijn. Als docenten bemerken dat de leerlingen zich niet aan de klassenregels houden dan wordt hier pedagogisch corrigerend in opgetreden. </a:t>
            </a:r>
          </a:p>
          <a:p>
            <a:pPr marL="342900" indent="-342900">
              <a:buFont typeface="Wingdings" panose="05000000000000000000" pitchFamily="2" charset="2"/>
              <a:buChar char="§"/>
            </a:pPr>
            <a:r>
              <a:rPr lang="nl-NL" sz="1700" b="0" dirty="0"/>
              <a:t>Klachten? In de </a:t>
            </a:r>
            <a:r>
              <a:rPr lang="nl-NL" sz="1700" b="0" dirty="0">
                <a:hlinkClick r:id="rId3"/>
              </a:rPr>
              <a:t>studiewijzer </a:t>
            </a:r>
            <a:r>
              <a:rPr lang="nl-NL" sz="1700" b="0" dirty="0"/>
              <a:t>kunnen leerlingen vinden waar ze </a:t>
            </a:r>
            <a:r>
              <a:rPr lang="nl-NL" sz="1700" b="0" dirty="0" err="1"/>
              <a:t>evt.terecht</a:t>
            </a:r>
            <a:r>
              <a:rPr lang="nl-NL" sz="1700" b="0" dirty="0"/>
              <a:t> kunnen met klachten en vinden ze de </a:t>
            </a:r>
            <a:r>
              <a:rPr lang="nl-NL" sz="1700" b="0" dirty="0" smtClean="0"/>
              <a:t>schoolregels.</a:t>
            </a:r>
            <a:endParaRPr lang="nl-NL" sz="1700" b="0" dirty="0"/>
          </a:p>
          <a:p>
            <a:pPr marL="342900" indent="-342900">
              <a:buFont typeface="Wingdings" panose="05000000000000000000" pitchFamily="2" charset="2"/>
              <a:buChar char="§"/>
            </a:pPr>
            <a:r>
              <a:rPr lang="nl-NL" sz="1700" b="0" dirty="0"/>
              <a:t>De studiewijzer </a:t>
            </a:r>
            <a:r>
              <a:rPr lang="nl-NL" sz="1700" b="0" dirty="0" smtClean="0"/>
              <a:t>&amp; </a:t>
            </a:r>
            <a:r>
              <a:rPr lang="nl-NL" sz="1700" b="0" dirty="0" smtClean="0">
                <a:hlinkClick r:id="rId4"/>
              </a:rPr>
              <a:t>toets boom </a:t>
            </a:r>
            <a:r>
              <a:rPr lang="nl-NL" sz="1700" b="0" dirty="0" smtClean="0"/>
              <a:t>wordt </a:t>
            </a:r>
            <a:r>
              <a:rPr lang="nl-NL" sz="1700" b="0" dirty="0"/>
              <a:t>aan het begin van het schooljaar met de leerlingen doorgenomen en </a:t>
            </a:r>
            <a:r>
              <a:rPr lang="nl-NL" sz="1700" b="0" dirty="0" smtClean="0"/>
              <a:t>besproken.</a:t>
            </a:r>
            <a:endParaRPr lang="nl-NL" sz="1700" b="0" dirty="0"/>
          </a:p>
          <a:p>
            <a:pPr marL="342900" indent="-342900">
              <a:buFont typeface="Wingdings" panose="05000000000000000000" pitchFamily="2" charset="2"/>
              <a:buChar char="§"/>
            </a:pPr>
            <a:r>
              <a:rPr lang="nl-NL" sz="1700" b="0" dirty="0"/>
              <a:t>De docenten corrigeren </a:t>
            </a:r>
            <a:r>
              <a:rPr lang="nl-NL" sz="1700" b="0" dirty="0" err="1"/>
              <a:t>evt.leerlingen</a:t>
            </a:r>
            <a:r>
              <a:rPr lang="nl-NL" sz="1700" b="0" dirty="0"/>
              <a:t> en maken problemen/lopende zaken in de klas </a:t>
            </a:r>
            <a:r>
              <a:rPr lang="nl-NL" sz="1700" b="0" dirty="0" smtClean="0"/>
              <a:t>bespreekbaar.</a:t>
            </a:r>
            <a:endParaRPr lang="nl-NL" sz="1700" b="0" dirty="0"/>
          </a:p>
          <a:p>
            <a:endParaRPr lang="nl-NL" dirty="0"/>
          </a:p>
          <a:p>
            <a:endParaRPr lang="nl-NL" dirty="0"/>
          </a:p>
        </p:txBody>
      </p:sp>
    </p:spTree>
    <p:extLst>
      <p:ext uri="{BB962C8B-B14F-4D97-AF65-F5344CB8AC3E}">
        <p14:creationId xmlns:p14="http://schemas.microsoft.com/office/powerpoint/2010/main" val="8044205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1.10 materiële voorzieningen</a:t>
            </a:r>
            <a:endParaRPr lang="nl-NL" dirty="0"/>
          </a:p>
        </p:txBody>
      </p:sp>
      <p:sp>
        <p:nvSpPr>
          <p:cNvPr id="3" name="Tijdelijke aanduiding voor inhoud 2"/>
          <p:cNvSpPr>
            <a:spLocks noGrp="1"/>
          </p:cNvSpPr>
          <p:nvPr>
            <p:ph idx="1"/>
          </p:nvPr>
        </p:nvSpPr>
        <p:spPr/>
        <p:txBody>
          <a:bodyPr/>
          <a:lstStyle/>
          <a:p>
            <a:pPr marL="285750" indent="-285750">
              <a:buFont typeface="Wingdings" panose="05000000000000000000" pitchFamily="2" charset="2"/>
              <a:buChar char="§"/>
            </a:pPr>
            <a:endParaRPr lang="nl-NL" sz="1600" b="0" dirty="0"/>
          </a:p>
          <a:p>
            <a:pPr marL="285750" indent="-285750">
              <a:buFont typeface="Wingdings" panose="05000000000000000000" pitchFamily="2" charset="2"/>
              <a:buChar char="§"/>
            </a:pPr>
            <a:r>
              <a:rPr lang="nl-NL" sz="1600" b="0" dirty="0"/>
              <a:t>Omdat DB breed een nieuwe opleiding is, moeten de leerlingen tijdens het jaar af en toe boeken aanschaffen. Als docenten vinden wij dit vervelend, in verband met de financiële situatie van de </a:t>
            </a:r>
            <a:r>
              <a:rPr lang="nl-NL" sz="1600" b="0" dirty="0" smtClean="0"/>
              <a:t>studenten. </a:t>
            </a:r>
            <a:endParaRPr lang="nl-NL" sz="1600" b="0" dirty="0"/>
          </a:p>
          <a:p>
            <a:pPr marL="285750" indent="-285750">
              <a:buFont typeface="Wingdings" panose="05000000000000000000" pitchFamily="2" charset="2"/>
              <a:buChar char="§"/>
            </a:pPr>
            <a:r>
              <a:rPr lang="nl-NL" sz="1600" b="0" dirty="0"/>
              <a:t>De docenten van DB hebben geen vaste lokalen waardoor geen inrichting gerealiseerd kan worden in relatie tot de beroepspraktijk. </a:t>
            </a:r>
          </a:p>
        </p:txBody>
      </p:sp>
    </p:spTree>
    <p:extLst>
      <p:ext uri="{BB962C8B-B14F-4D97-AF65-F5344CB8AC3E}">
        <p14:creationId xmlns:p14="http://schemas.microsoft.com/office/powerpoint/2010/main" val="20344270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1.11 BPV</a:t>
            </a:r>
            <a:endParaRPr lang="nl-NL" dirty="0"/>
          </a:p>
        </p:txBody>
      </p:sp>
      <p:sp>
        <p:nvSpPr>
          <p:cNvPr id="3" name="Tijdelijke aanduiding voor inhoud 2"/>
          <p:cNvSpPr>
            <a:spLocks noGrp="1"/>
          </p:cNvSpPr>
          <p:nvPr>
            <p:ph idx="1"/>
          </p:nvPr>
        </p:nvSpPr>
        <p:spPr/>
        <p:txBody>
          <a:bodyPr/>
          <a:lstStyle/>
          <a:p>
            <a:endParaRPr lang="nl-NL" dirty="0"/>
          </a:p>
          <a:p>
            <a:pPr marL="342900" indent="-342900">
              <a:buFont typeface="Wingdings" panose="05000000000000000000" pitchFamily="2" charset="2"/>
              <a:buChar char="§"/>
            </a:pPr>
            <a:r>
              <a:rPr lang="nl-NL" sz="1600" b="0" dirty="0"/>
              <a:t>De studenten worden voorgelicht over de mogelijkheden van de stageplekken door middel van een carrousel. Dit wordt gepresenteerd aan de hand van PowerPoint </a:t>
            </a:r>
            <a:r>
              <a:rPr lang="nl-NL" sz="1600" b="0" dirty="0" smtClean="0"/>
              <a:t>presentaties ( </a:t>
            </a:r>
            <a:r>
              <a:rPr lang="nl-NL" sz="1600" b="0" dirty="0" smtClean="0">
                <a:hlinkClick r:id="rId2"/>
              </a:rPr>
              <a:t>algemeen</a:t>
            </a:r>
            <a:r>
              <a:rPr lang="nl-NL" sz="1600" b="0" dirty="0" smtClean="0"/>
              <a:t> – </a:t>
            </a:r>
            <a:r>
              <a:rPr lang="nl-NL" sz="1600" b="0" dirty="0" smtClean="0">
                <a:hlinkClick r:id="rId3"/>
              </a:rPr>
              <a:t>Facilitair/ </a:t>
            </a:r>
            <a:r>
              <a:rPr lang="nl-NL" sz="1600" b="0" dirty="0" err="1" smtClean="0">
                <a:hlinkClick r:id="rId3"/>
              </a:rPr>
              <a:t>Admin</a:t>
            </a:r>
            <a:r>
              <a:rPr lang="nl-NL" sz="1600" b="0" dirty="0" smtClean="0">
                <a:hlinkClick r:id="rId3"/>
              </a:rPr>
              <a:t> </a:t>
            </a:r>
            <a:r>
              <a:rPr lang="nl-NL" sz="1600" b="0" dirty="0" smtClean="0"/>
              <a:t>– </a:t>
            </a:r>
            <a:r>
              <a:rPr lang="nl-NL" sz="1600" u="sng" dirty="0" smtClean="0">
                <a:solidFill>
                  <a:srgbClr val="FFC000"/>
                </a:solidFill>
                <a:hlinkClick r:id="rId4"/>
              </a:rPr>
              <a:t>HZW</a:t>
            </a:r>
            <a:r>
              <a:rPr lang="nl-NL" sz="1600" u="sng" dirty="0" smtClean="0">
                <a:solidFill>
                  <a:srgbClr val="FFC000"/>
                </a:solidFill>
              </a:rPr>
              <a:t> – </a:t>
            </a:r>
            <a:r>
              <a:rPr lang="nl-NL" sz="1600" u="sng" dirty="0" smtClean="0">
                <a:solidFill>
                  <a:srgbClr val="FFC000"/>
                </a:solidFill>
                <a:hlinkClick r:id="rId5"/>
              </a:rPr>
              <a:t>Verkoop</a:t>
            </a:r>
            <a:r>
              <a:rPr lang="nl-NL" sz="1600" b="0" dirty="0" smtClean="0"/>
              <a:t>) .  </a:t>
            </a:r>
            <a:endParaRPr lang="nl-NL" sz="1600" b="0" dirty="0"/>
          </a:p>
          <a:p>
            <a:pPr marL="342900" indent="-342900">
              <a:buFont typeface="Wingdings" panose="05000000000000000000" pitchFamily="2" charset="2"/>
              <a:buChar char="§"/>
            </a:pPr>
            <a:r>
              <a:rPr lang="nl-NL" sz="1600" b="0" dirty="0"/>
              <a:t>De docenten van DB hebben ter voorbereiding op de BPV lessen in carrousel o.a. </a:t>
            </a:r>
            <a:r>
              <a:rPr lang="nl-NL" sz="1600" u="sng" dirty="0">
                <a:solidFill>
                  <a:srgbClr val="FFC000"/>
                </a:solidFill>
                <a:hlinkClick r:id="rId6"/>
              </a:rPr>
              <a:t>sollicitatietraining</a:t>
            </a:r>
            <a:r>
              <a:rPr lang="nl-NL" sz="1600" b="0" dirty="0"/>
              <a:t> gegeven en</a:t>
            </a:r>
            <a:r>
              <a:rPr lang="nl-NL" sz="1600" b="0" dirty="0">
                <a:solidFill>
                  <a:srgbClr val="FFC000"/>
                </a:solidFill>
              </a:rPr>
              <a:t> </a:t>
            </a:r>
            <a:r>
              <a:rPr lang="nl-NL" sz="1600" u="sng" dirty="0">
                <a:solidFill>
                  <a:srgbClr val="FFC000"/>
                </a:solidFill>
                <a:hlinkClick r:id="rId7"/>
              </a:rPr>
              <a:t>kwaliteitenspe</a:t>
            </a:r>
            <a:r>
              <a:rPr lang="nl-NL" sz="1600" b="0" dirty="0">
                <a:solidFill>
                  <a:srgbClr val="FFC000"/>
                </a:solidFill>
                <a:hlinkClick r:id="rId7"/>
              </a:rPr>
              <a:t>l</a:t>
            </a:r>
            <a:r>
              <a:rPr lang="nl-NL" sz="1600" b="0" dirty="0">
                <a:solidFill>
                  <a:srgbClr val="FFC000"/>
                </a:solidFill>
              </a:rPr>
              <a:t> </a:t>
            </a:r>
            <a:r>
              <a:rPr lang="nl-NL" sz="1600" b="0" dirty="0"/>
              <a:t>gedaan. </a:t>
            </a:r>
          </a:p>
          <a:p>
            <a:endParaRPr lang="nl-NL" dirty="0"/>
          </a:p>
        </p:txBody>
      </p:sp>
    </p:spTree>
    <p:extLst>
      <p:ext uri="{BB962C8B-B14F-4D97-AF65-F5344CB8AC3E}">
        <p14:creationId xmlns:p14="http://schemas.microsoft.com/office/powerpoint/2010/main" val="4650834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1.12 BPV plaatsing</a:t>
            </a:r>
            <a:endParaRPr lang="nl-NL" dirty="0"/>
          </a:p>
        </p:txBody>
      </p:sp>
      <p:sp>
        <p:nvSpPr>
          <p:cNvPr id="3" name="Tijdelijke aanduiding voor inhoud 2"/>
          <p:cNvSpPr>
            <a:spLocks noGrp="1"/>
          </p:cNvSpPr>
          <p:nvPr>
            <p:ph idx="1"/>
          </p:nvPr>
        </p:nvSpPr>
        <p:spPr/>
        <p:txBody>
          <a:bodyPr>
            <a:normAutofit/>
          </a:bodyPr>
          <a:lstStyle/>
          <a:p>
            <a:endParaRPr lang="nl-NL" dirty="0"/>
          </a:p>
          <a:p>
            <a:pPr marL="342900" lvl="0" indent="-342900">
              <a:buFont typeface="Wingdings" panose="05000000000000000000" pitchFamily="2" charset="2"/>
              <a:buChar char="§"/>
            </a:pPr>
            <a:r>
              <a:rPr lang="nl-NL" sz="1900" b="0" dirty="0"/>
              <a:t>De opleiding draagt zorg voor het vinden van een passende </a:t>
            </a:r>
            <a:r>
              <a:rPr lang="nl-NL" sz="1900" b="0" dirty="0" err="1"/>
              <a:t>bpv</a:t>
            </a:r>
            <a:r>
              <a:rPr lang="nl-NL" sz="1900" b="0" dirty="0"/>
              <a:t>-plaats. De </a:t>
            </a:r>
            <a:r>
              <a:rPr lang="nl-NL" sz="1900" b="0" dirty="0" smtClean="0"/>
              <a:t>studenten </a:t>
            </a:r>
            <a:r>
              <a:rPr lang="nl-NL" sz="1900" b="0" dirty="0"/>
              <a:t>kunnen hierin een voorkeur aangeven ook omdat de opleiding DB breed is en de opleiding zorg heeft gedragen voor een groot aanbod in BPV plaatsen.</a:t>
            </a:r>
          </a:p>
          <a:p>
            <a:pPr marL="342900" lvl="0" indent="-342900">
              <a:buFont typeface="Wingdings" panose="05000000000000000000" pitchFamily="2" charset="2"/>
              <a:buChar char="§"/>
            </a:pPr>
            <a:r>
              <a:rPr lang="nl-NL" sz="1900" b="0" dirty="0"/>
              <a:t>Studenten voeren de beroepspraktijkvorming uit op een door een bij de opleiding en de leerwensen en –mogelijkheden passende en erkende </a:t>
            </a:r>
            <a:r>
              <a:rPr lang="nl-NL" sz="1900" b="0" dirty="0" err="1" smtClean="0"/>
              <a:t>bpv</a:t>
            </a:r>
            <a:r>
              <a:rPr lang="nl-NL" sz="1900" b="0" dirty="0" smtClean="0"/>
              <a:t>-plaats</a:t>
            </a:r>
          </a:p>
          <a:p>
            <a:pPr marL="342900" lvl="0" indent="-342900">
              <a:buFont typeface="Wingdings" panose="05000000000000000000" pitchFamily="2" charset="2"/>
              <a:buChar char="§"/>
            </a:pPr>
            <a:r>
              <a:rPr lang="nl-NL" sz="1900" b="0" dirty="0" smtClean="0"/>
              <a:t>In het leerbedrijf voeren zij werkzaamheden uit en maken zij </a:t>
            </a:r>
            <a:r>
              <a:rPr lang="nl-NL" sz="1900" b="0" dirty="0" smtClean="0">
                <a:hlinkClick r:id="rId2"/>
              </a:rPr>
              <a:t>E- </a:t>
            </a:r>
            <a:r>
              <a:rPr lang="nl-NL" sz="1900" b="0" dirty="0" err="1" smtClean="0">
                <a:hlinkClick r:id="rId2"/>
              </a:rPr>
              <a:t>learnings</a:t>
            </a:r>
            <a:r>
              <a:rPr lang="nl-NL" sz="1900" b="0" dirty="0" smtClean="0">
                <a:hlinkClick r:id="rId2"/>
              </a:rPr>
              <a:t> </a:t>
            </a:r>
            <a:r>
              <a:rPr lang="nl-NL" sz="1900" b="0" dirty="0"/>
              <a:t>en </a:t>
            </a:r>
            <a:r>
              <a:rPr lang="nl-NL" sz="1900" b="0" dirty="0">
                <a:hlinkClick r:id="rId3" action="ppaction://hlinkfile"/>
              </a:rPr>
              <a:t>BPV opdrachten</a:t>
            </a:r>
            <a:r>
              <a:rPr lang="nl-NL" sz="1900" b="0" dirty="0"/>
              <a:t> d</a:t>
            </a:r>
            <a:r>
              <a:rPr lang="nl-NL" sz="1900" b="0" dirty="0" smtClean="0"/>
              <a:t>ie passend zijn bij de opleiding van DB breed.</a:t>
            </a:r>
          </a:p>
          <a:p>
            <a:endParaRPr lang="nl-NL" dirty="0"/>
          </a:p>
          <a:p>
            <a:endParaRPr lang="nl-NL" dirty="0"/>
          </a:p>
          <a:p>
            <a:endParaRPr lang="nl-NL" dirty="0"/>
          </a:p>
        </p:txBody>
      </p:sp>
    </p:spTree>
    <p:extLst>
      <p:ext uri="{BB962C8B-B14F-4D97-AF65-F5344CB8AC3E}">
        <p14:creationId xmlns:p14="http://schemas.microsoft.com/office/powerpoint/2010/main" val="31727358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1.13 BPV begeleiding door het bedrijf &amp; de opleiding</a:t>
            </a:r>
            <a:endParaRPr lang="nl-NL" dirty="0"/>
          </a:p>
        </p:txBody>
      </p:sp>
      <p:sp>
        <p:nvSpPr>
          <p:cNvPr id="3" name="Tijdelijke aanduiding voor inhoud 2"/>
          <p:cNvSpPr>
            <a:spLocks noGrp="1"/>
          </p:cNvSpPr>
          <p:nvPr>
            <p:ph idx="1"/>
          </p:nvPr>
        </p:nvSpPr>
        <p:spPr/>
        <p:txBody>
          <a:bodyPr>
            <a:normAutofit/>
          </a:bodyPr>
          <a:lstStyle/>
          <a:p>
            <a:pPr marL="285750" lvl="0" indent="-285750">
              <a:buFont typeface="Wingdings" panose="05000000000000000000" pitchFamily="2" charset="2"/>
              <a:buChar char="§"/>
            </a:pPr>
            <a:r>
              <a:rPr lang="nl-NL" sz="1600" b="0" dirty="0"/>
              <a:t>In de </a:t>
            </a:r>
            <a:r>
              <a:rPr lang="nl-NL" sz="1600" b="0" dirty="0">
                <a:hlinkClick r:id="rId2"/>
              </a:rPr>
              <a:t>BPV gids </a:t>
            </a:r>
            <a:r>
              <a:rPr lang="nl-NL" sz="1600" b="0" dirty="0"/>
              <a:t>staat beschreven wat de opleiding verwacht van de begeleiding vanuit het bedrijf. De BPV docenten hebben met alle BPV begeleiders een startgesprek gehad en hierin zijn de verwachting t.a.v. de begeleiding ook ter sprake gekomen </a:t>
            </a:r>
          </a:p>
          <a:p>
            <a:pPr marL="285750" lvl="0" indent="-285750">
              <a:buFont typeface="Wingdings" panose="05000000000000000000" pitchFamily="2" charset="2"/>
              <a:buChar char="§"/>
            </a:pPr>
            <a:r>
              <a:rPr lang="nl-NL" sz="1600" b="0" dirty="0"/>
              <a:t>De begeleiding is afgestemd op het niveau van de leerling waarin o.a. het doel is toe te werken naar zelfstandigheid gekoppeld aan de beroepshouding.</a:t>
            </a:r>
          </a:p>
          <a:p>
            <a:pPr marL="285750" lvl="0" indent="-285750">
              <a:buFont typeface="Wingdings" panose="05000000000000000000" pitchFamily="2" charset="2"/>
              <a:buChar char="§"/>
            </a:pPr>
            <a:r>
              <a:rPr lang="nl-NL" sz="1600" b="0" dirty="0"/>
              <a:t>Door intensief contact met het BPV bedrijf is de opleiding goed op de hoogte van de voortgang van de leerling in de BPV. </a:t>
            </a:r>
          </a:p>
          <a:p>
            <a:pPr marL="285750" lvl="0" indent="-285750">
              <a:buFont typeface="Wingdings" panose="05000000000000000000" pitchFamily="2" charset="2"/>
              <a:buChar char="§"/>
            </a:pPr>
            <a:r>
              <a:rPr lang="nl-NL" sz="1600" b="0" dirty="0"/>
              <a:t>De afspraken met de BPV bedrijven is dat ze ten alle tijden contact kunnen zoeken met de BPV docenten, de docenten hebben namelijk maandag en dinsdag de tijd om de BPV bedrijven te bezoeken. Hierdoor kunnen de knelpunten tijdig opgepakt worden.</a:t>
            </a:r>
          </a:p>
          <a:p>
            <a:endParaRPr lang="nl-NL" dirty="0"/>
          </a:p>
          <a:p>
            <a:endParaRPr lang="nl-NL" dirty="0"/>
          </a:p>
        </p:txBody>
      </p:sp>
    </p:spTree>
    <p:extLst>
      <p:ext uri="{BB962C8B-B14F-4D97-AF65-F5344CB8AC3E}">
        <p14:creationId xmlns:p14="http://schemas.microsoft.com/office/powerpoint/2010/main" val="12961582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52718"/>
            <a:ext cx="7283152" cy="1371600"/>
          </a:xfrm>
        </p:spPr>
        <p:txBody>
          <a:bodyPr>
            <a:normAutofit/>
          </a:bodyPr>
          <a:lstStyle/>
          <a:p>
            <a:r>
              <a:rPr lang="nl-NL" dirty="0" smtClean="0"/>
              <a:t>Tot zo ver Dienstverlening breed</a:t>
            </a:r>
            <a:endParaRPr lang="nl-NL"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87824" y="2276872"/>
            <a:ext cx="4632960" cy="39547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84309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52718"/>
            <a:ext cx="6923112" cy="1371600"/>
          </a:xfrm>
        </p:spPr>
        <p:txBody>
          <a:bodyPr/>
          <a:lstStyle/>
          <a:p>
            <a:r>
              <a:rPr lang="nl-NL" dirty="0" smtClean="0"/>
              <a:t>1. Onderwijsprocessen</a:t>
            </a:r>
            <a:endParaRPr lang="nl-NL" dirty="0"/>
          </a:p>
        </p:txBody>
      </p:sp>
      <p:pic>
        <p:nvPicPr>
          <p:cNvPr id="4" name="Tijdelijke aanduiding voor inhoud 3"/>
          <p:cNvPicPr>
            <a:picLocks noGrp="1"/>
          </p:cNvPicPr>
          <p:nvPr>
            <p:ph idx="1"/>
          </p:nvPr>
        </p:nvPicPr>
        <p:blipFill>
          <a:blip r:embed="rId2"/>
          <a:stretch>
            <a:fillRect/>
          </a:stretch>
        </p:blipFill>
        <p:spPr>
          <a:xfrm>
            <a:off x="1115616" y="1700808"/>
            <a:ext cx="6408712" cy="4392488"/>
          </a:xfrm>
          <a:prstGeom prst="rect">
            <a:avLst/>
          </a:prstGeom>
        </p:spPr>
      </p:pic>
    </p:spTree>
    <p:extLst>
      <p:ext uri="{BB962C8B-B14F-4D97-AF65-F5344CB8AC3E}">
        <p14:creationId xmlns:p14="http://schemas.microsoft.com/office/powerpoint/2010/main" val="41418077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52718"/>
            <a:ext cx="6923112" cy="1371600"/>
          </a:xfrm>
        </p:spPr>
        <p:txBody>
          <a:bodyPr/>
          <a:lstStyle/>
          <a:p>
            <a:r>
              <a:rPr lang="nl-NL" dirty="0" smtClean="0"/>
              <a:t>1.1 Inhoud</a:t>
            </a:r>
            <a:endParaRPr lang="nl-NL" dirty="0"/>
          </a:p>
        </p:txBody>
      </p:sp>
      <p:sp>
        <p:nvSpPr>
          <p:cNvPr id="3" name="Tijdelijke aanduiding voor inhoud 2"/>
          <p:cNvSpPr>
            <a:spLocks noGrp="1"/>
          </p:cNvSpPr>
          <p:nvPr>
            <p:ph idx="1"/>
          </p:nvPr>
        </p:nvSpPr>
        <p:spPr>
          <a:xfrm>
            <a:off x="457200" y="1752600"/>
            <a:ext cx="7620000" cy="4772744"/>
          </a:xfrm>
        </p:spPr>
        <p:txBody>
          <a:bodyPr>
            <a:normAutofit/>
          </a:bodyPr>
          <a:lstStyle/>
          <a:p>
            <a:pPr marL="342900" indent="-342900">
              <a:buFont typeface="Wingdings" panose="05000000000000000000" pitchFamily="2" charset="2"/>
              <a:buChar char="§"/>
            </a:pPr>
            <a:r>
              <a:rPr lang="nl-NL" sz="1900" b="0" dirty="0">
                <a:solidFill>
                  <a:srgbClr val="000000"/>
                </a:solidFill>
              </a:rPr>
              <a:t>Alle vakken </a:t>
            </a:r>
            <a:r>
              <a:rPr lang="nl-NL" sz="1900" b="0" dirty="0" smtClean="0">
                <a:solidFill>
                  <a:srgbClr val="000000"/>
                </a:solidFill>
              </a:rPr>
              <a:t>worden </a:t>
            </a:r>
            <a:r>
              <a:rPr lang="nl-NL" sz="1900" b="0" dirty="0">
                <a:solidFill>
                  <a:srgbClr val="000000"/>
                </a:solidFill>
              </a:rPr>
              <a:t>aangeboden op vereiste </a:t>
            </a:r>
            <a:r>
              <a:rPr lang="nl-NL" sz="1900" b="0" dirty="0" smtClean="0">
                <a:solidFill>
                  <a:srgbClr val="000000"/>
                </a:solidFill>
              </a:rPr>
              <a:t>niveau. </a:t>
            </a:r>
            <a:r>
              <a:rPr lang="nl-NL" sz="1900" b="0" dirty="0" smtClean="0">
                <a:solidFill>
                  <a:schemeClr val="accent2"/>
                </a:solidFill>
                <a:hlinkClick r:id="rId2"/>
              </a:rPr>
              <a:t>planning p1 </a:t>
            </a:r>
            <a:r>
              <a:rPr lang="nl-NL" sz="1900" b="0" dirty="0" smtClean="0">
                <a:solidFill>
                  <a:srgbClr val="000000"/>
                </a:solidFill>
                <a:hlinkClick r:id="rId3"/>
              </a:rPr>
              <a:t>planning p2</a:t>
            </a:r>
            <a:endParaRPr lang="nl-NL" sz="1900" b="0" dirty="0" smtClean="0">
              <a:solidFill>
                <a:srgbClr val="000000"/>
              </a:solidFill>
            </a:endParaRPr>
          </a:p>
          <a:p>
            <a:pPr marL="342900" indent="-342900">
              <a:buFont typeface="Wingdings" panose="05000000000000000000" pitchFamily="2" charset="2"/>
              <a:buChar char="§"/>
            </a:pPr>
            <a:r>
              <a:rPr lang="nl-NL" sz="1900" b="0" dirty="0">
                <a:solidFill>
                  <a:srgbClr val="000000"/>
                </a:solidFill>
              </a:rPr>
              <a:t>Door de alternerende stage wordt praktijk en theorie met elkaar verweven. Dit gebeurt door</a:t>
            </a:r>
            <a:r>
              <a:rPr lang="nl-NL" sz="1900" b="0" dirty="0">
                <a:solidFill>
                  <a:srgbClr val="000000"/>
                </a:solidFill>
                <a:hlinkClick r:id="rId4"/>
              </a:rPr>
              <a:t> </a:t>
            </a:r>
            <a:r>
              <a:rPr lang="nl-NL" sz="1900" b="0" dirty="0" smtClean="0">
                <a:solidFill>
                  <a:srgbClr val="000000"/>
                </a:solidFill>
                <a:hlinkClick r:id="rId4"/>
              </a:rPr>
              <a:t>e-</a:t>
            </a:r>
            <a:r>
              <a:rPr lang="nl-NL" sz="1900" b="0" dirty="0" err="1" smtClean="0">
                <a:solidFill>
                  <a:srgbClr val="000000"/>
                </a:solidFill>
                <a:hlinkClick r:id="rId4"/>
              </a:rPr>
              <a:t>learningsprogramma</a:t>
            </a:r>
            <a:r>
              <a:rPr lang="nl-NL" sz="1900" b="0" dirty="0" smtClean="0">
                <a:solidFill>
                  <a:srgbClr val="000000"/>
                </a:solidFill>
              </a:rPr>
              <a:t> &amp; </a:t>
            </a:r>
            <a:r>
              <a:rPr lang="nl-NL" sz="1900" b="0" dirty="0" smtClean="0">
                <a:solidFill>
                  <a:srgbClr val="000000"/>
                </a:solidFill>
                <a:hlinkClick r:id="rId5"/>
              </a:rPr>
              <a:t>e </a:t>
            </a:r>
            <a:r>
              <a:rPr lang="nl-NL" sz="1900" b="0" dirty="0" err="1" smtClean="0">
                <a:solidFill>
                  <a:srgbClr val="000000"/>
                </a:solidFill>
                <a:hlinkClick r:id="rId5"/>
              </a:rPr>
              <a:t>learnings</a:t>
            </a:r>
            <a:r>
              <a:rPr lang="nl-NL" sz="1900" b="0" dirty="0" smtClean="0">
                <a:solidFill>
                  <a:srgbClr val="000000"/>
                </a:solidFill>
                <a:hlinkClick r:id="rId5"/>
              </a:rPr>
              <a:t> opdracht,</a:t>
            </a:r>
            <a:r>
              <a:rPr lang="nl-NL" sz="1900" b="0" dirty="0">
                <a:solidFill>
                  <a:srgbClr val="000000"/>
                </a:solidFill>
              </a:rPr>
              <a:t> </a:t>
            </a:r>
            <a:r>
              <a:rPr lang="nl-NL" sz="1900" b="0" dirty="0" smtClean="0">
                <a:solidFill>
                  <a:srgbClr val="000000"/>
                </a:solidFill>
              </a:rPr>
              <a:t>de digitale</a:t>
            </a:r>
            <a:r>
              <a:rPr lang="nl-NL" sz="1900" b="0" dirty="0">
                <a:solidFill>
                  <a:srgbClr val="000000"/>
                </a:solidFill>
              </a:rPr>
              <a:t> e-factor</a:t>
            </a:r>
            <a:r>
              <a:rPr lang="nl-NL" sz="1900" b="0" dirty="0" smtClean="0">
                <a:solidFill>
                  <a:srgbClr val="000000"/>
                </a:solidFill>
              </a:rPr>
              <a:t>.</a:t>
            </a:r>
          </a:p>
          <a:p>
            <a:pPr marL="342900" indent="-342900">
              <a:buFont typeface="Wingdings" panose="05000000000000000000" pitchFamily="2" charset="2"/>
              <a:buChar char="§"/>
            </a:pPr>
            <a:r>
              <a:rPr lang="nl-NL" sz="1900" b="0" dirty="0" smtClean="0">
                <a:solidFill>
                  <a:srgbClr val="000000"/>
                </a:solidFill>
              </a:rPr>
              <a:t>De </a:t>
            </a:r>
            <a:r>
              <a:rPr lang="nl-NL" sz="1900" b="0" dirty="0">
                <a:solidFill>
                  <a:srgbClr val="000000"/>
                </a:solidFill>
              </a:rPr>
              <a:t>werkprocessen </a:t>
            </a:r>
            <a:r>
              <a:rPr lang="nl-NL" sz="1900" b="0" dirty="0" smtClean="0">
                <a:solidFill>
                  <a:srgbClr val="000000"/>
                </a:solidFill>
              </a:rPr>
              <a:t>zijn </a:t>
            </a:r>
            <a:r>
              <a:rPr lang="nl-NL" sz="1900" b="0" dirty="0">
                <a:solidFill>
                  <a:srgbClr val="000000"/>
                </a:solidFill>
              </a:rPr>
              <a:t>in alle 8 kades </a:t>
            </a:r>
            <a:r>
              <a:rPr lang="nl-NL" sz="1900" b="0" dirty="0" smtClean="0">
                <a:solidFill>
                  <a:srgbClr val="000000"/>
                </a:solidFill>
              </a:rPr>
              <a:t>weggezet </a:t>
            </a:r>
            <a:r>
              <a:rPr lang="nl-NL" sz="1900" b="0" dirty="0">
                <a:solidFill>
                  <a:srgbClr val="000000"/>
                </a:solidFill>
              </a:rPr>
              <a:t>in </a:t>
            </a:r>
            <a:r>
              <a:rPr lang="nl-NL" sz="1900" b="0" dirty="0" smtClean="0">
                <a:solidFill>
                  <a:srgbClr val="000000"/>
                </a:solidFill>
              </a:rPr>
              <a:t>het </a:t>
            </a:r>
            <a:r>
              <a:rPr lang="nl-NL" sz="1900" b="0" dirty="0">
                <a:solidFill>
                  <a:srgbClr val="000000"/>
                </a:solidFill>
              </a:rPr>
              <a:t>onderwijsprogramma van het eerste </a:t>
            </a:r>
            <a:r>
              <a:rPr lang="nl-NL" sz="1900" b="0" dirty="0" smtClean="0">
                <a:solidFill>
                  <a:srgbClr val="000000"/>
                </a:solidFill>
              </a:rPr>
              <a:t>jaar.</a:t>
            </a:r>
          </a:p>
          <a:p>
            <a:pPr marL="342900" indent="-342900">
              <a:buFont typeface="Wingdings" panose="05000000000000000000" pitchFamily="2" charset="2"/>
              <a:buChar char="§"/>
            </a:pPr>
            <a:r>
              <a:rPr lang="nl-NL" sz="1900" b="0" dirty="0"/>
              <a:t>We werken met het boek Dienstverlener Breed </a:t>
            </a:r>
            <a:r>
              <a:rPr lang="nl-NL" sz="1900" b="0" dirty="0" smtClean="0"/>
              <a:t>(</a:t>
            </a:r>
            <a:r>
              <a:rPr lang="nl-NL" sz="1900" b="0" dirty="0" smtClean="0">
                <a:hlinkClick r:id="rId6"/>
              </a:rPr>
              <a:t>inhoudsopgave </a:t>
            </a:r>
            <a:r>
              <a:rPr lang="nl-NL" sz="1900" b="0" dirty="0" err="1" smtClean="0">
                <a:hlinkClick r:id="rId6"/>
              </a:rPr>
              <a:t>Vakleer</a:t>
            </a:r>
            <a:r>
              <a:rPr lang="nl-NL" sz="1900" b="0" dirty="0">
                <a:hlinkClick r:id="rId6"/>
              </a:rPr>
              <a:t>). </a:t>
            </a:r>
            <a:r>
              <a:rPr lang="nl-NL" sz="1900" b="0" dirty="0"/>
              <a:t>Daarin zitten verschillende beroepsgerichte vakken zoals communicatie, verkoopgesprek, werkoverleg, training gespreksvaardigheden, planmatig werken, reflecteren en evalueren, en klachten afhandelen. In deze beroepsgerichte vakken wordt een appel gedaan op kennis, vaardigheden en </a:t>
            </a:r>
            <a:r>
              <a:rPr lang="nl-NL" sz="1900" b="0" dirty="0" smtClean="0"/>
              <a:t>houding. </a:t>
            </a:r>
            <a:r>
              <a:rPr lang="nl-NL" sz="1900" b="0" dirty="0" smtClean="0">
                <a:hlinkClick r:id="rId7"/>
              </a:rPr>
              <a:t>Power Point DB les</a:t>
            </a:r>
            <a:endParaRPr lang="nl-NL" sz="1900" b="0" dirty="0" smtClean="0">
              <a:solidFill>
                <a:srgbClr val="000000"/>
              </a:solidFill>
            </a:endParaRPr>
          </a:p>
          <a:p>
            <a:endParaRPr lang="nl-NL" dirty="0">
              <a:solidFill>
                <a:srgbClr val="000000"/>
              </a:solidFill>
              <a:hlinkClick r:id="rId8" action="ppaction://hlinkfile"/>
            </a:endParaRPr>
          </a:p>
          <a:p>
            <a:endParaRPr lang="nl-NL" dirty="0" smtClean="0">
              <a:solidFill>
                <a:srgbClr val="000000"/>
              </a:solidFill>
              <a:hlinkClick r:id="rId8" action="ppaction://hlinkfile"/>
            </a:endParaRPr>
          </a:p>
          <a:p>
            <a:endParaRPr lang="nl-NL" dirty="0">
              <a:solidFill>
                <a:srgbClr val="000000"/>
              </a:solidFill>
              <a:hlinkClick r:id="rId8" action="ppaction://hlinkfile"/>
            </a:endParaRPr>
          </a:p>
          <a:p>
            <a:endParaRPr lang="nl-NL" dirty="0" smtClean="0">
              <a:solidFill>
                <a:srgbClr val="000000"/>
              </a:solidFill>
              <a:hlinkClick r:id="rId8" action="ppaction://hlinkfile"/>
            </a:endParaRPr>
          </a:p>
          <a:p>
            <a:endParaRPr lang="nl-NL" dirty="0">
              <a:solidFill>
                <a:srgbClr val="000000"/>
              </a:solidFill>
              <a:hlinkClick r:id="rId8" action="ppaction://hlinkfile"/>
            </a:endParaRPr>
          </a:p>
          <a:p>
            <a:endParaRPr lang="nl-NL" dirty="0" smtClean="0">
              <a:solidFill>
                <a:srgbClr val="000000"/>
              </a:solidFill>
              <a:hlinkClick r:id="rId8" action="ppaction://hlinkfile"/>
            </a:endParaRPr>
          </a:p>
          <a:p>
            <a:endParaRPr lang="nl-NL" dirty="0">
              <a:solidFill>
                <a:srgbClr val="000000"/>
              </a:solidFill>
              <a:hlinkClick r:id="rId8" action="ppaction://hlinkfile"/>
            </a:endParaRPr>
          </a:p>
          <a:p>
            <a:endParaRPr lang="nl-NL" dirty="0" smtClean="0">
              <a:solidFill>
                <a:srgbClr val="000000"/>
              </a:solidFill>
            </a:endParaRPr>
          </a:p>
          <a:p>
            <a:endParaRPr lang="nl-NL" dirty="0" smtClean="0"/>
          </a:p>
          <a:p>
            <a:endParaRPr lang="nl-NL" dirty="0" smtClean="0"/>
          </a:p>
        </p:txBody>
      </p:sp>
    </p:spTree>
    <p:extLst>
      <p:ext uri="{BB962C8B-B14F-4D97-AF65-F5344CB8AC3E}">
        <p14:creationId xmlns:p14="http://schemas.microsoft.com/office/powerpoint/2010/main" val="5307697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1.2 Programmering</a:t>
            </a:r>
            <a:endParaRPr lang="nl-NL" dirty="0"/>
          </a:p>
        </p:txBody>
      </p:sp>
      <p:sp>
        <p:nvSpPr>
          <p:cNvPr id="3" name="Tijdelijke aanduiding voor inhoud 2"/>
          <p:cNvSpPr>
            <a:spLocks noGrp="1"/>
          </p:cNvSpPr>
          <p:nvPr>
            <p:ph idx="1"/>
          </p:nvPr>
        </p:nvSpPr>
        <p:spPr/>
        <p:txBody>
          <a:bodyPr/>
          <a:lstStyle/>
          <a:p>
            <a:pPr marL="285750" indent="-285750">
              <a:buFont typeface="Wingdings" panose="05000000000000000000" pitchFamily="2" charset="2"/>
              <a:buChar char="§"/>
            </a:pPr>
            <a:r>
              <a:rPr lang="nl-NL" sz="1900" b="0" dirty="0">
                <a:solidFill>
                  <a:srgbClr val="000000"/>
                </a:solidFill>
                <a:ea typeface="Arial"/>
                <a:cs typeface="Arial"/>
              </a:rPr>
              <a:t>De programmering van alle onderwijsactiviteiten zijn vastgelegd in de  </a:t>
            </a:r>
            <a:r>
              <a:rPr lang="nl-NL" sz="1900" b="0" dirty="0" smtClean="0">
                <a:solidFill>
                  <a:srgbClr val="000000"/>
                </a:solidFill>
                <a:ea typeface="Arial"/>
                <a:cs typeface="Arial"/>
              </a:rPr>
              <a:t>lesplanners</a:t>
            </a:r>
            <a:r>
              <a:rPr lang="nl-NL" sz="1900" b="0" dirty="0">
                <a:solidFill>
                  <a:srgbClr val="000000"/>
                </a:solidFill>
                <a:ea typeface="Arial"/>
                <a:cs typeface="Arial"/>
              </a:rPr>
              <a:t> </a:t>
            </a:r>
            <a:r>
              <a:rPr lang="nl-NL" sz="1900" b="0" dirty="0" smtClean="0">
                <a:solidFill>
                  <a:srgbClr val="000000"/>
                </a:solidFill>
                <a:ea typeface="Arial"/>
                <a:cs typeface="Arial"/>
              </a:rPr>
              <a:t> (</a:t>
            </a:r>
            <a:r>
              <a:rPr lang="nl-NL" sz="1900" b="0" dirty="0" smtClean="0">
                <a:solidFill>
                  <a:srgbClr val="000000"/>
                </a:solidFill>
                <a:ea typeface="Arial"/>
                <a:cs typeface="Arial"/>
                <a:hlinkClick r:id="rId2"/>
              </a:rPr>
              <a:t>periode 1 </a:t>
            </a:r>
            <a:r>
              <a:rPr lang="nl-NL" sz="1900" b="0" dirty="0" smtClean="0">
                <a:solidFill>
                  <a:srgbClr val="000000"/>
                </a:solidFill>
                <a:ea typeface="Arial"/>
                <a:cs typeface="Arial"/>
              </a:rPr>
              <a:t>– </a:t>
            </a:r>
            <a:r>
              <a:rPr lang="nl-NL" sz="1900" b="0" dirty="0" smtClean="0">
                <a:solidFill>
                  <a:srgbClr val="000000"/>
                </a:solidFill>
                <a:ea typeface="Arial"/>
                <a:cs typeface="Arial"/>
                <a:hlinkClick r:id="rId3"/>
              </a:rPr>
              <a:t>periode 2 </a:t>
            </a:r>
            <a:r>
              <a:rPr lang="nl-NL" sz="1900" b="0" dirty="0" smtClean="0">
                <a:solidFill>
                  <a:srgbClr val="000000"/>
                </a:solidFill>
                <a:ea typeface="Arial"/>
                <a:cs typeface="Arial"/>
              </a:rPr>
              <a:t>- </a:t>
            </a:r>
            <a:r>
              <a:rPr lang="nl-NL" sz="1900" b="0" dirty="0" smtClean="0">
                <a:solidFill>
                  <a:srgbClr val="000000"/>
                </a:solidFill>
                <a:ea typeface="Arial"/>
                <a:cs typeface="Arial"/>
                <a:hlinkClick r:id="rId4"/>
              </a:rPr>
              <a:t>periode 3 </a:t>
            </a:r>
            <a:r>
              <a:rPr lang="nl-NL" sz="1900" b="0" dirty="0" smtClean="0">
                <a:solidFill>
                  <a:srgbClr val="000000"/>
                </a:solidFill>
                <a:ea typeface="Arial"/>
                <a:cs typeface="Arial"/>
              </a:rPr>
              <a:t>)per </a:t>
            </a:r>
            <a:r>
              <a:rPr lang="nl-NL" sz="1900" b="0" dirty="0">
                <a:solidFill>
                  <a:srgbClr val="000000"/>
                </a:solidFill>
                <a:ea typeface="Arial"/>
                <a:cs typeface="Arial"/>
              </a:rPr>
              <a:t>periode. </a:t>
            </a:r>
          </a:p>
          <a:p>
            <a:pPr marL="285750" indent="-285750">
              <a:buFont typeface="Wingdings" panose="05000000000000000000" pitchFamily="2" charset="2"/>
              <a:buChar char="§"/>
            </a:pPr>
            <a:r>
              <a:rPr lang="nl-NL" sz="1900" dirty="0">
                <a:solidFill>
                  <a:srgbClr val="000000"/>
                </a:solidFill>
                <a:ea typeface="Arial"/>
                <a:cs typeface="Arial"/>
              </a:rPr>
              <a:t>Aan het eind van leerjaar 1 wordt al een gedeelte van de opleiding geëxamineerd d.m.v. proeve in de praktijk.</a:t>
            </a:r>
            <a:endParaRPr lang="nl-NL" sz="1900" b="0" dirty="0">
              <a:solidFill>
                <a:srgbClr val="000000"/>
              </a:solidFill>
              <a:ea typeface="Arial"/>
              <a:cs typeface="Arial"/>
            </a:endParaRPr>
          </a:p>
          <a:p>
            <a:pPr>
              <a:buChar char="•"/>
            </a:pPr>
            <a:endParaRPr lang="nl-NL" b="0" dirty="0">
              <a:solidFill>
                <a:srgbClr val="404040"/>
              </a:solidFill>
              <a:ea typeface="Arial"/>
              <a:cs typeface="Arial"/>
            </a:endParaRPr>
          </a:p>
          <a:p>
            <a:endParaRPr lang="nl-NL" dirty="0"/>
          </a:p>
        </p:txBody>
      </p:sp>
    </p:spTree>
    <p:extLst>
      <p:ext uri="{BB962C8B-B14F-4D97-AF65-F5344CB8AC3E}">
        <p14:creationId xmlns:p14="http://schemas.microsoft.com/office/powerpoint/2010/main" val="2692400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1.3 Maatwerk: Differentiatie</a:t>
            </a:r>
            <a:endParaRPr lang="nl-NL" dirty="0"/>
          </a:p>
        </p:txBody>
      </p:sp>
      <p:sp>
        <p:nvSpPr>
          <p:cNvPr id="3" name="Tijdelijke aanduiding voor inhoud 2"/>
          <p:cNvSpPr>
            <a:spLocks noGrp="1"/>
          </p:cNvSpPr>
          <p:nvPr>
            <p:ph idx="1"/>
          </p:nvPr>
        </p:nvSpPr>
        <p:spPr/>
        <p:txBody>
          <a:bodyPr>
            <a:normAutofit/>
          </a:bodyPr>
          <a:lstStyle/>
          <a:p>
            <a:pPr marL="285750" indent="-285750">
              <a:buFont typeface="Wingdings" panose="05000000000000000000" pitchFamily="2" charset="2"/>
              <a:buChar char="§"/>
            </a:pPr>
            <a:r>
              <a:rPr lang="nl-NL" sz="1600" b="0" dirty="0">
                <a:solidFill>
                  <a:srgbClr val="000000"/>
                </a:solidFill>
                <a:ea typeface="Arial"/>
                <a:cs typeface="Arial"/>
              </a:rPr>
              <a:t>Wij bieden de leerlingen de mogelijkheid om het programma zo aan te passen/bieden dat de leerling het programma op zijn eigen niveau/tempo en verwerking van de leerstof kan volgen. Wij houden de individuele gesprekken met de leerling en maken een notities in LBS en bespreken dit met de desbetreffende docent (voorbeeld geven van een student, magister). </a:t>
            </a:r>
          </a:p>
          <a:p>
            <a:pPr marL="285750" indent="-285750">
              <a:buFont typeface="Wingdings" panose="05000000000000000000" pitchFamily="2" charset="2"/>
              <a:buChar char="§"/>
            </a:pPr>
            <a:r>
              <a:rPr lang="nl-NL" sz="1600" b="0" dirty="0">
                <a:solidFill>
                  <a:srgbClr val="000000"/>
                </a:solidFill>
                <a:ea typeface="Arial"/>
                <a:cs typeface="Arial"/>
              </a:rPr>
              <a:t>Het lesaanbod van dienstverlener breed is zo opgezet dat de differentiatie gericht is op alle studierichtingen. </a:t>
            </a:r>
          </a:p>
          <a:p>
            <a:pPr marL="285750" indent="-285750">
              <a:buFont typeface="Wingdings" panose="05000000000000000000" pitchFamily="2" charset="2"/>
              <a:buChar char="§"/>
            </a:pPr>
            <a:r>
              <a:rPr lang="nl-NL" sz="1600" b="0" dirty="0">
                <a:solidFill>
                  <a:srgbClr val="000000"/>
                </a:solidFill>
                <a:ea typeface="Arial"/>
                <a:cs typeface="Arial"/>
              </a:rPr>
              <a:t>Onze ambitie is om lesmateriaal te ontwikkelen voor studenten die </a:t>
            </a:r>
            <a:r>
              <a:rPr lang="nl-NL" sz="1600" b="0" dirty="0">
                <a:solidFill>
                  <a:srgbClr val="000000"/>
                </a:solidFill>
                <a:ea typeface="Arial"/>
                <a:cs typeface="Arial"/>
                <a:hlinkClick r:id="rId2"/>
              </a:rPr>
              <a:t>extra uitdaging behoeven. </a:t>
            </a:r>
            <a:endParaRPr lang="nl-NL" sz="1600" b="0" dirty="0">
              <a:solidFill>
                <a:srgbClr val="000000"/>
              </a:solidFill>
              <a:ea typeface="Arial"/>
              <a:cs typeface="Arial"/>
            </a:endParaRPr>
          </a:p>
          <a:p>
            <a:pPr marL="285750" indent="-285750">
              <a:buFont typeface="Wingdings" panose="05000000000000000000" pitchFamily="2" charset="2"/>
              <a:buChar char="§"/>
            </a:pPr>
            <a:r>
              <a:rPr lang="nl-NL" sz="1600" b="0" dirty="0">
                <a:solidFill>
                  <a:srgbClr val="000000"/>
                </a:solidFill>
                <a:ea typeface="Arial"/>
                <a:cs typeface="Arial"/>
              </a:rPr>
              <a:t>De leerlingen die </a:t>
            </a:r>
            <a:r>
              <a:rPr lang="nl-NL" sz="1600" b="0" dirty="0">
                <a:solidFill>
                  <a:srgbClr val="000000"/>
                </a:solidFill>
                <a:ea typeface="Arial"/>
                <a:cs typeface="Arial"/>
                <a:hlinkClick r:id="rId3"/>
              </a:rPr>
              <a:t>zwanger</a:t>
            </a:r>
            <a:r>
              <a:rPr lang="nl-NL" sz="1600" b="0" dirty="0">
                <a:solidFill>
                  <a:srgbClr val="000000"/>
                </a:solidFill>
                <a:ea typeface="Arial"/>
                <a:cs typeface="Arial"/>
              </a:rPr>
              <a:t> </a:t>
            </a:r>
            <a:r>
              <a:rPr lang="nl-NL" sz="1600" b="0" dirty="0" smtClean="0">
                <a:solidFill>
                  <a:srgbClr val="000000"/>
                </a:solidFill>
                <a:ea typeface="Arial"/>
                <a:cs typeface="Arial"/>
              </a:rPr>
              <a:t>is of</a:t>
            </a:r>
            <a:r>
              <a:rPr lang="nl-NL" sz="1600" b="0" dirty="0">
                <a:solidFill>
                  <a:srgbClr val="000000"/>
                </a:solidFill>
                <a:ea typeface="Arial"/>
                <a:cs typeface="Arial"/>
              </a:rPr>
              <a:t> </a:t>
            </a:r>
            <a:r>
              <a:rPr lang="nl-NL" sz="1600" b="0" dirty="0" smtClean="0">
                <a:solidFill>
                  <a:srgbClr val="000000"/>
                </a:solidFill>
                <a:ea typeface="Arial"/>
                <a:cs typeface="Arial"/>
                <a:hlinkClick r:id="rId2"/>
              </a:rPr>
              <a:t>langdurig/ chronisch </a:t>
            </a:r>
            <a:r>
              <a:rPr lang="nl-NL" sz="1600" b="0" dirty="0">
                <a:solidFill>
                  <a:srgbClr val="000000"/>
                </a:solidFill>
                <a:ea typeface="Arial"/>
                <a:cs typeface="Arial"/>
                <a:hlinkClick r:id="rId2"/>
              </a:rPr>
              <a:t>ziek </a:t>
            </a:r>
            <a:r>
              <a:rPr lang="nl-NL" sz="1600" b="0" dirty="0">
                <a:solidFill>
                  <a:srgbClr val="000000"/>
                </a:solidFill>
                <a:ea typeface="Arial"/>
                <a:cs typeface="Arial"/>
              </a:rPr>
              <a:t>is krijgt een aangepaste leerprogramma. </a:t>
            </a:r>
            <a:endParaRPr lang="nl-NL" sz="1600" b="0" dirty="0" smtClean="0">
              <a:solidFill>
                <a:srgbClr val="000000"/>
              </a:solidFill>
              <a:ea typeface="Arial"/>
              <a:cs typeface="Arial"/>
            </a:endParaRPr>
          </a:p>
          <a:p>
            <a:endParaRPr lang="nl-NL" sz="1600" b="0" dirty="0">
              <a:solidFill>
                <a:srgbClr val="000000"/>
              </a:solidFill>
              <a:ea typeface="Arial"/>
              <a:cs typeface="Arial"/>
            </a:endParaRPr>
          </a:p>
          <a:p>
            <a:pPr marL="285750" indent="-285750">
              <a:buFont typeface="Wingdings" panose="05000000000000000000" pitchFamily="2" charset="2"/>
              <a:buChar char="§"/>
            </a:pPr>
            <a:endParaRPr lang="nl-NL" sz="1600" b="0" dirty="0">
              <a:solidFill>
                <a:srgbClr val="404040"/>
              </a:solidFill>
              <a:ea typeface="Arial"/>
              <a:cs typeface="Arial"/>
            </a:endParaRPr>
          </a:p>
          <a:p>
            <a:pPr marL="285750" indent="-285750">
              <a:buFont typeface="Wingdings" panose="05000000000000000000" pitchFamily="2" charset="2"/>
              <a:buChar char="§"/>
            </a:pPr>
            <a:endParaRPr lang="nl-NL" sz="1600" b="0" dirty="0"/>
          </a:p>
        </p:txBody>
      </p:sp>
    </p:spTree>
    <p:extLst>
      <p:ext uri="{BB962C8B-B14F-4D97-AF65-F5344CB8AC3E}">
        <p14:creationId xmlns:p14="http://schemas.microsoft.com/office/powerpoint/2010/main" val="391621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1.4 Interactie</a:t>
            </a:r>
            <a:endParaRPr lang="nl-NL" dirty="0"/>
          </a:p>
        </p:txBody>
      </p:sp>
      <p:sp>
        <p:nvSpPr>
          <p:cNvPr id="3" name="Tijdelijke aanduiding voor inhoud 2"/>
          <p:cNvSpPr>
            <a:spLocks noGrp="1"/>
          </p:cNvSpPr>
          <p:nvPr>
            <p:ph idx="1"/>
          </p:nvPr>
        </p:nvSpPr>
        <p:spPr/>
        <p:txBody>
          <a:bodyPr>
            <a:noAutofit/>
          </a:bodyPr>
          <a:lstStyle/>
          <a:p>
            <a:pPr marL="285750" indent="-285750">
              <a:buFont typeface="Wingdings" panose="05000000000000000000" pitchFamily="2" charset="2"/>
              <a:buChar char="§"/>
            </a:pPr>
            <a:r>
              <a:rPr lang="nl-NL" sz="1600" b="0" dirty="0" smtClean="0"/>
              <a:t>Tijdens </a:t>
            </a:r>
            <a:r>
              <a:rPr lang="nl-NL" sz="1600" b="0" dirty="0"/>
              <a:t>de </a:t>
            </a:r>
            <a:r>
              <a:rPr lang="nl-NL" sz="1600" b="0" dirty="0" err="1"/>
              <a:t>vakleer</a:t>
            </a:r>
            <a:r>
              <a:rPr lang="nl-NL" sz="1600" b="0" dirty="0"/>
              <a:t> lessen koppelen we de stage - ervaringen van de studenten aan de </a:t>
            </a:r>
            <a:r>
              <a:rPr lang="nl-NL" sz="1600" b="0" dirty="0" err="1"/>
              <a:t>vakleer</a:t>
            </a:r>
            <a:r>
              <a:rPr lang="nl-NL" sz="1600" b="0" dirty="0"/>
              <a:t> theorie. Dit zorgt voor dynamische onderwijs. </a:t>
            </a:r>
          </a:p>
          <a:p>
            <a:pPr marL="285750" indent="-285750">
              <a:buFont typeface="Wingdings" panose="05000000000000000000" pitchFamily="2" charset="2"/>
              <a:buChar char="§"/>
            </a:pPr>
            <a:r>
              <a:rPr lang="nl-NL" sz="1600" b="0" dirty="0"/>
              <a:t>Tijdens de projectlessen werken studenten intensief samen, waarbij er een beroep op elkaars vaardigheden/kwaliteiten wordt gedaan -&gt; feedback /evaluatie na deze </a:t>
            </a:r>
            <a:r>
              <a:rPr lang="nl-NL" sz="1600" b="0" dirty="0" smtClean="0"/>
              <a:t>week, </a:t>
            </a:r>
            <a:r>
              <a:rPr lang="nl-NL" sz="1600" u="sng" dirty="0" smtClean="0">
                <a:solidFill>
                  <a:srgbClr val="FF0000"/>
                </a:solidFill>
                <a:hlinkClick r:id="rId2"/>
              </a:rPr>
              <a:t>zie lesobservaties.</a:t>
            </a:r>
            <a:endParaRPr lang="nl-NL" sz="1600" u="sng" dirty="0">
              <a:solidFill>
                <a:srgbClr val="FF0000"/>
              </a:solidFill>
            </a:endParaRPr>
          </a:p>
          <a:p>
            <a:pPr marL="285750" indent="-285750">
              <a:buFont typeface="Wingdings" panose="05000000000000000000" pitchFamily="2" charset="2"/>
              <a:buChar char="§"/>
            </a:pPr>
            <a:r>
              <a:rPr lang="nl-NL" sz="1600" b="0" dirty="0"/>
              <a:t>Samenwerken is ook tijdens de lessen een vorm waarin </a:t>
            </a:r>
            <a:r>
              <a:rPr lang="nl-NL" sz="1600" b="0" dirty="0" smtClean="0"/>
              <a:t>de studenten elkaar </a:t>
            </a:r>
            <a:r>
              <a:rPr lang="nl-NL" sz="1600" b="0" dirty="0"/>
              <a:t>kunnen helpen</a:t>
            </a:r>
          </a:p>
          <a:p>
            <a:pPr marL="285750" indent="-285750">
              <a:buFont typeface="Wingdings" panose="05000000000000000000" pitchFamily="2" charset="2"/>
              <a:buChar char="§"/>
            </a:pPr>
            <a:r>
              <a:rPr lang="nl-NL" sz="1600" b="0" dirty="0"/>
              <a:t>Hierbij krijgen ze ondersteuning van de docent, tijdens de les. De studenten werken vanuit </a:t>
            </a:r>
            <a:r>
              <a:rPr lang="nl-NL" sz="1600" b="0" dirty="0">
                <a:hlinkClick r:id="rId3"/>
              </a:rPr>
              <a:t>wiki</a:t>
            </a:r>
            <a:r>
              <a:rPr lang="nl-NL" sz="1600" b="0" dirty="0">
                <a:hlinkClick r:id="rId4" action="ppaction://hlinkfile"/>
              </a:rPr>
              <a:t> </a:t>
            </a:r>
            <a:r>
              <a:rPr lang="nl-NL" sz="1600" b="0" dirty="0"/>
              <a:t>aan de verschillende onderdelen. Aan het begin van de les wordt verteld wat de leerlingen kunnen verwachten</a:t>
            </a:r>
            <a:r>
              <a:rPr lang="nl-NL" sz="1600" b="0" dirty="0" smtClean="0"/>
              <a:t>.</a:t>
            </a:r>
          </a:p>
          <a:p>
            <a:endParaRPr lang="nl-NL" sz="1600" b="0" dirty="0"/>
          </a:p>
          <a:p>
            <a:pPr marL="285750" indent="-285750">
              <a:buFont typeface="Wingdings" panose="05000000000000000000" pitchFamily="2" charset="2"/>
              <a:buChar char="§"/>
            </a:pPr>
            <a:endParaRPr lang="nl-NL" sz="1600" b="0" dirty="0"/>
          </a:p>
        </p:txBody>
      </p:sp>
    </p:spTree>
    <p:extLst>
      <p:ext uri="{BB962C8B-B14F-4D97-AF65-F5344CB8AC3E}">
        <p14:creationId xmlns:p14="http://schemas.microsoft.com/office/powerpoint/2010/main" val="1655592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1.5 Ondersteunen en begeleiden van leeractiviteiten</a:t>
            </a:r>
            <a:endParaRPr lang="nl-NL" dirty="0"/>
          </a:p>
        </p:txBody>
      </p:sp>
      <p:sp>
        <p:nvSpPr>
          <p:cNvPr id="3" name="Tijdelijke aanduiding voor inhoud 2"/>
          <p:cNvSpPr>
            <a:spLocks noGrp="1"/>
          </p:cNvSpPr>
          <p:nvPr>
            <p:ph idx="1"/>
          </p:nvPr>
        </p:nvSpPr>
        <p:spPr/>
        <p:txBody>
          <a:bodyPr>
            <a:normAutofit/>
          </a:bodyPr>
          <a:lstStyle/>
          <a:p>
            <a:pPr marL="285750" indent="-285750">
              <a:buFont typeface="Wingdings" panose="05000000000000000000" pitchFamily="2" charset="2"/>
              <a:buChar char="§"/>
            </a:pPr>
            <a:r>
              <a:rPr lang="nl-NL" sz="1600" b="0" dirty="0"/>
              <a:t>De docenten zijn professionals in hun vakgebied en kunnen zo de leerlingen goed begeleiden bij hun opdrachten en </a:t>
            </a:r>
            <a:r>
              <a:rPr lang="nl-NL" sz="1600" b="0" dirty="0" smtClean="0"/>
              <a:t>vragen.</a:t>
            </a:r>
            <a:endParaRPr lang="nl-NL" sz="1600" b="0" dirty="0"/>
          </a:p>
          <a:p>
            <a:pPr marL="285750" indent="-285750">
              <a:buFont typeface="Wingdings" panose="05000000000000000000" pitchFamily="2" charset="2"/>
              <a:buChar char="§"/>
            </a:pPr>
            <a:r>
              <a:rPr lang="nl-NL" sz="1600" b="0" dirty="0"/>
              <a:t>In de lessen wordt gewerkt met verschillende werkvormen om zo de onderdelen goed aan te bieden, leerlingen kunnen tijdens de lessen steeds de docent om (extra) hulp of uitleg </a:t>
            </a:r>
            <a:r>
              <a:rPr lang="nl-NL" sz="1600" b="0" dirty="0" smtClean="0"/>
              <a:t>vragen. </a:t>
            </a:r>
            <a:r>
              <a:rPr lang="nl-NL" sz="1600" u="sng" dirty="0" smtClean="0">
                <a:solidFill>
                  <a:srgbClr val="FFC000"/>
                </a:solidFill>
                <a:hlinkClick r:id="rId2"/>
              </a:rPr>
              <a:t>Lesvoorbereidingsformulieren</a:t>
            </a:r>
            <a:endParaRPr lang="nl-NL" sz="1600" u="sng" dirty="0">
              <a:solidFill>
                <a:srgbClr val="FFC000"/>
              </a:solidFill>
            </a:endParaRPr>
          </a:p>
          <a:p>
            <a:pPr marL="285750" indent="-285750">
              <a:buFont typeface="Wingdings" panose="05000000000000000000" pitchFamily="2" charset="2"/>
              <a:buChar char="§"/>
            </a:pPr>
            <a:r>
              <a:rPr lang="nl-NL" sz="1600" b="0" dirty="0"/>
              <a:t>De docenten werken vanuit de pedagogische relatie. De docenten creëren hierdoor een veilig leerklimaat-. Hierin hebben ze een </a:t>
            </a:r>
            <a:r>
              <a:rPr lang="nl-NL" sz="1600" u="sng" dirty="0" smtClean="0">
                <a:solidFill>
                  <a:srgbClr val="FFC000"/>
                </a:solidFill>
                <a:hlinkClick r:id="rId3"/>
              </a:rPr>
              <a:t>opleiding/ training </a:t>
            </a:r>
            <a:r>
              <a:rPr lang="nl-NL" sz="1600" u="sng" dirty="0">
                <a:solidFill>
                  <a:srgbClr val="FFC000"/>
                </a:solidFill>
                <a:hlinkClick r:id="rId3"/>
              </a:rPr>
              <a:t>gevolgd.</a:t>
            </a:r>
            <a:endParaRPr lang="nl-NL" sz="1600" u="sng" dirty="0">
              <a:solidFill>
                <a:srgbClr val="FFC000"/>
              </a:solidFill>
            </a:endParaRPr>
          </a:p>
          <a:p>
            <a:pPr marL="285750" indent="-285750">
              <a:buFont typeface="Wingdings" panose="05000000000000000000" pitchFamily="2" charset="2"/>
              <a:buChar char="§"/>
            </a:pPr>
            <a:endParaRPr lang="nl-NL" sz="1600" b="0" dirty="0"/>
          </a:p>
        </p:txBody>
      </p:sp>
    </p:spTree>
    <p:extLst>
      <p:ext uri="{BB962C8B-B14F-4D97-AF65-F5344CB8AC3E}">
        <p14:creationId xmlns:p14="http://schemas.microsoft.com/office/powerpoint/2010/main" val="21279023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1.6 feedback op de leeractiviteiten &amp; leerresultaten </a:t>
            </a:r>
            <a:endParaRPr lang="nl-NL" dirty="0"/>
          </a:p>
        </p:txBody>
      </p:sp>
      <p:sp>
        <p:nvSpPr>
          <p:cNvPr id="3" name="Tijdelijke aanduiding voor inhoud 2"/>
          <p:cNvSpPr>
            <a:spLocks noGrp="1"/>
          </p:cNvSpPr>
          <p:nvPr>
            <p:ph idx="1"/>
          </p:nvPr>
        </p:nvSpPr>
        <p:spPr/>
        <p:txBody>
          <a:bodyPr>
            <a:normAutofit/>
          </a:bodyPr>
          <a:lstStyle/>
          <a:p>
            <a:pPr marL="285750" indent="-285750">
              <a:buFont typeface="Wingdings" panose="05000000000000000000" pitchFamily="2" charset="2"/>
              <a:buChar char="§"/>
            </a:pPr>
            <a:r>
              <a:rPr lang="nl-NL" sz="1600" b="0" dirty="0"/>
              <a:t>Voor elk vak zijn er beoordelingsmomenten in de vorm van </a:t>
            </a:r>
            <a:r>
              <a:rPr lang="nl-NL" sz="1600" b="0" dirty="0">
                <a:hlinkClick r:id="rId2"/>
              </a:rPr>
              <a:t>toetsen</a:t>
            </a:r>
            <a:r>
              <a:rPr lang="nl-NL" sz="1600" b="0" dirty="0"/>
              <a:t>, projectverslag en mondelinge reflectie. </a:t>
            </a:r>
          </a:p>
          <a:p>
            <a:pPr marL="285750" indent="-285750">
              <a:buFont typeface="Wingdings" panose="05000000000000000000" pitchFamily="2" charset="2"/>
              <a:buChar char="§"/>
            </a:pPr>
            <a:r>
              <a:rPr lang="nl-NL" sz="1600" b="0" dirty="0"/>
              <a:t>In het LBS worden de formatieve toetsen en </a:t>
            </a:r>
            <a:r>
              <a:rPr lang="nl-NL" sz="1600" b="0" dirty="0" smtClean="0">
                <a:hlinkClick r:id="rId3"/>
              </a:rPr>
              <a:t>e-</a:t>
            </a:r>
            <a:r>
              <a:rPr lang="nl-NL" sz="1600" b="0" dirty="0" err="1" smtClean="0">
                <a:hlinkClick r:id="rId3"/>
              </a:rPr>
              <a:t>learingsopdrachte</a:t>
            </a:r>
            <a:r>
              <a:rPr lang="nl-NL" sz="1600" b="0" dirty="0" err="1" smtClean="0"/>
              <a:t>n</a:t>
            </a:r>
            <a:r>
              <a:rPr lang="nl-NL" sz="1600" b="0" dirty="0" smtClean="0"/>
              <a:t> </a:t>
            </a:r>
            <a:r>
              <a:rPr lang="nl-NL" sz="1600" b="0" dirty="0"/>
              <a:t>gezet. De leerlingen hebben hier zicht op.</a:t>
            </a:r>
          </a:p>
          <a:p>
            <a:pPr marL="285750" indent="-285750">
              <a:buFont typeface="Wingdings" panose="05000000000000000000" pitchFamily="2" charset="2"/>
              <a:buChar char="§"/>
            </a:pPr>
            <a:r>
              <a:rPr lang="nl-NL" sz="1600" b="0" dirty="0"/>
              <a:t>Tijdens SLB/voortgangsgesprekken worden er resultaten en eventuele acties besproken. </a:t>
            </a:r>
            <a:r>
              <a:rPr lang="nl-NL" sz="1600" b="0" dirty="0" smtClean="0"/>
              <a:t>Notities staan in </a:t>
            </a:r>
            <a:r>
              <a:rPr lang="nl-NL" sz="1600" b="0" dirty="0" smtClean="0">
                <a:hlinkClick r:id="rId4"/>
              </a:rPr>
              <a:t>LBS.</a:t>
            </a:r>
            <a:endParaRPr lang="nl-NL" sz="1600" b="0" dirty="0" smtClean="0"/>
          </a:p>
          <a:p>
            <a:pPr marL="285750" indent="-285750">
              <a:buFont typeface="Wingdings" panose="05000000000000000000" pitchFamily="2" charset="2"/>
              <a:buChar char="§"/>
            </a:pPr>
            <a:r>
              <a:rPr lang="nl-NL" sz="1600" b="0" dirty="0" smtClean="0"/>
              <a:t>De </a:t>
            </a:r>
            <a:r>
              <a:rPr lang="nl-NL" sz="1600" b="0" dirty="0"/>
              <a:t>docenten vragen na elke les om feedback en ook na elke lesperiode wat ze vonden van de lessen en de inhoud van de lessen. Aan het einde van de periode wordt een klassikale </a:t>
            </a:r>
            <a:r>
              <a:rPr lang="nl-NL" sz="1600" u="sng" dirty="0">
                <a:solidFill>
                  <a:srgbClr val="FFC000"/>
                </a:solidFill>
                <a:hlinkClick r:id="rId5"/>
              </a:rPr>
              <a:t>enquête </a:t>
            </a:r>
            <a:r>
              <a:rPr lang="nl-NL" sz="1600" b="0" dirty="0"/>
              <a:t>afgenomen om de resultaten te meten.</a:t>
            </a:r>
          </a:p>
          <a:p>
            <a:endParaRPr lang="nl-NL" sz="1600" b="0" dirty="0"/>
          </a:p>
          <a:p>
            <a:endParaRPr lang="nl-NL" sz="1600" b="0" dirty="0"/>
          </a:p>
          <a:p>
            <a:endParaRPr lang="nl-NL" sz="1600" b="0" dirty="0"/>
          </a:p>
        </p:txBody>
      </p:sp>
    </p:spTree>
    <p:extLst>
      <p:ext uri="{BB962C8B-B14F-4D97-AF65-F5344CB8AC3E}">
        <p14:creationId xmlns:p14="http://schemas.microsoft.com/office/powerpoint/2010/main" val="2983111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1.7 leertijd benutten</a:t>
            </a:r>
            <a:endParaRPr lang="nl-NL" dirty="0"/>
          </a:p>
        </p:txBody>
      </p:sp>
      <p:sp>
        <p:nvSpPr>
          <p:cNvPr id="3" name="Tijdelijke aanduiding voor inhoud 2"/>
          <p:cNvSpPr>
            <a:spLocks noGrp="1"/>
          </p:cNvSpPr>
          <p:nvPr>
            <p:ph idx="1"/>
          </p:nvPr>
        </p:nvSpPr>
        <p:spPr/>
        <p:txBody>
          <a:bodyPr/>
          <a:lstStyle/>
          <a:p>
            <a:pPr marL="342900" indent="-342900">
              <a:buFont typeface="Wingdings" panose="05000000000000000000" pitchFamily="2" charset="2"/>
              <a:buChar char="§"/>
            </a:pPr>
            <a:r>
              <a:rPr lang="nl-NL" sz="1600" dirty="0"/>
              <a:t>Als een docent ziek is, wordt er alles aan gedaan om deze lessen op te </a:t>
            </a:r>
            <a:r>
              <a:rPr lang="nl-NL" sz="1600" dirty="0" smtClean="0"/>
              <a:t>vangen.</a:t>
            </a:r>
            <a:endParaRPr lang="nl-NL" sz="1600" dirty="0"/>
          </a:p>
          <a:p>
            <a:pPr marL="342900" indent="-342900">
              <a:buFont typeface="Wingdings" panose="05000000000000000000" pitchFamily="2" charset="2"/>
              <a:buChar char="§"/>
            </a:pPr>
            <a:r>
              <a:rPr lang="nl-NL" sz="1600" dirty="0"/>
              <a:t>Er is een overzichtelijk rooster </a:t>
            </a:r>
            <a:r>
              <a:rPr lang="nl-NL" sz="1600" dirty="0" smtClean="0"/>
              <a:t>( </a:t>
            </a:r>
            <a:r>
              <a:rPr lang="nl-NL" sz="1600" dirty="0" smtClean="0">
                <a:hlinkClick r:id="rId2"/>
              </a:rPr>
              <a:t>klas A</a:t>
            </a:r>
            <a:r>
              <a:rPr lang="nl-NL" sz="1600" dirty="0" smtClean="0"/>
              <a:t> – </a:t>
            </a:r>
            <a:r>
              <a:rPr lang="nl-NL" sz="1600" dirty="0" smtClean="0">
                <a:hlinkClick r:id="rId3"/>
              </a:rPr>
              <a:t>klas B</a:t>
            </a:r>
            <a:r>
              <a:rPr lang="nl-NL" sz="1600" dirty="0" smtClean="0"/>
              <a:t> – </a:t>
            </a:r>
            <a:r>
              <a:rPr lang="nl-NL" sz="1600" dirty="0" smtClean="0">
                <a:hlinkClick r:id="rId4"/>
              </a:rPr>
              <a:t>klas C</a:t>
            </a:r>
            <a:r>
              <a:rPr lang="nl-NL" sz="1600" dirty="0" smtClean="0"/>
              <a:t> )voor </a:t>
            </a:r>
            <a:r>
              <a:rPr lang="nl-NL" sz="1600" dirty="0"/>
              <a:t>de leerlingen met zo weinig mogelijk </a:t>
            </a:r>
            <a:r>
              <a:rPr lang="nl-NL" sz="1600" dirty="0" smtClean="0"/>
              <a:t>tussenuren.</a:t>
            </a:r>
            <a:endParaRPr lang="nl-NL" sz="1600" dirty="0"/>
          </a:p>
          <a:p>
            <a:pPr marL="342900" indent="-342900">
              <a:buFont typeface="Wingdings" panose="05000000000000000000" pitchFamily="2" charset="2"/>
              <a:buChar char="§"/>
            </a:pPr>
            <a:r>
              <a:rPr lang="nl-NL" sz="1600" dirty="0"/>
              <a:t>Er is een buffer ingebouwd waardoor er geoorloofde lesuitval opgevangen kan </a:t>
            </a:r>
            <a:r>
              <a:rPr lang="nl-NL" sz="1600" dirty="0" smtClean="0"/>
              <a:t>worden.</a:t>
            </a:r>
            <a:endParaRPr lang="nl-NL" sz="1600" dirty="0"/>
          </a:p>
          <a:p>
            <a:endParaRPr lang="nl-NL" dirty="0"/>
          </a:p>
        </p:txBody>
      </p:sp>
    </p:spTree>
    <p:extLst>
      <p:ext uri="{BB962C8B-B14F-4D97-AF65-F5344CB8AC3E}">
        <p14:creationId xmlns:p14="http://schemas.microsoft.com/office/powerpoint/2010/main" val="34526993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eel">
  <a:themeElements>
    <a:clrScheme name="Essentiee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ee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ee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612</TotalTime>
  <Words>942</Words>
  <Application>Microsoft Office PowerPoint</Application>
  <PresentationFormat>Diavoorstelling (4:3)</PresentationFormat>
  <Paragraphs>86</Paragraphs>
  <Slides>16</Slides>
  <Notes>0</Notes>
  <HiddenSlides>0</HiddenSlides>
  <MMClips>0</MMClips>
  <ScaleCrop>false</ScaleCrop>
  <HeadingPairs>
    <vt:vector size="4" baseType="variant">
      <vt:variant>
        <vt:lpstr>Thema</vt:lpstr>
      </vt:variant>
      <vt:variant>
        <vt:i4>1</vt:i4>
      </vt:variant>
      <vt:variant>
        <vt:lpstr>Diatitels</vt:lpstr>
      </vt:variant>
      <vt:variant>
        <vt:i4>16</vt:i4>
      </vt:variant>
    </vt:vector>
  </HeadingPairs>
  <TitlesOfParts>
    <vt:vector size="17" baseType="lpstr">
      <vt:lpstr>Essentieel</vt:lpstr>
      <vt:lpstr>Dienstverlener Breed 2016 / 2017</vt:lpstr>
      <vt:lpstr>1. Onderwijsprocessen</vt:lpstr>
      <vt:lpstr>1.1 Inhoud</vt:lpstr>
      <vt:lpstr>1.2 Programmering</vt:lpstr>
      <vt:lpstr>1.3 Maatwerk: Differentiatie</vt:lpstr>
      <vt:lpstr>1.4 Interactie</vt:lpstr>
      <vt:lpstr>1.5 Ondersteunen en begeleiden van leeractiviteiten</vt:lpstr>
      <vt:lpstr>1.6 feedback op de leeractiviteiten &amp; leerresultaten </vt:lpstr>
      <vt:lpstr>1.7 leertijd benutten</vt:lpstr>
      <vt:lpstr>1.8 werkdruk</vt:lpstr>
      <vt:lpstr>1.9 schoolklimaat</vt:lpstr>
      <vt:lpstr>1.10 materiële voorzieningen</vt:lpstr>
      <vt:lpstr>1.11 BPV</vt:lpstr>
      <vt:lpstr>1.12 BPV plaatsing</vt:lpstr>
      <vt:lpstr>1.13 BPV begeleiding door het bedrijf &amp; de opleiding</vt:lpstr>
      <vt:lpstr>Tot zo ver Dienstverlening breed</vt:lpstr>
    </vt:vector>
  </TitlesOfParts>
  <Company>Onderwijsgroep Noord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Dienstverlener Breed 2016 / 2017</dc:title>
  <dc:creator>I. Corovic</dc:creator>
  <cp:lastModifiedBy>J.H.F. Plas-Waarsing</cp:lastModifiedBy>
  <cp:revision>26</cp:revision>
  <dcterms:created xsi:type="dcterms:W3CDTF">2017-02-13T09:06:19Z</dcterms:created>
  <dcterms:modified xsi:type="dcterms:W3CDTF">2017-03-01T09:00:46Z</dcterms:modified>
</cp:coreProperties>
</file>